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5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5" r:id="rId15"/>
    <p:sldId id="287" r:id="rId16"/>
    <p:sldId id="288" r:id="rId17"/>
    <p:sldId id="289" r:id="rId18"/>
    <p:sldId id="290" r:id="rId19"/>
    <p:sldId id="292" r:id="rId20"/>
    <p:sldId id="296" r:id="rId21"/>
    <p:sldId id="297" r:id="rId22"/>
    <p:sldId id="293" r:id="rId23"/>
    <p:sldId id="294" r:id="rId24"/>
    <p:sldId id="298" r:id="rId25"/>
    <p:sldId id="29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D6CAB-B254-4754-B70C-F440EC7152F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B98AA1-A1F1-4A8F-BB99-B5D68AA16FA8}">
      <dgm:prSet/>
      <dgm:spPr/>
      <dgm:t>
        <a:bodyPr/>
        <a:lstStyle/>
        <a:p>
          <a:r>
            <a:rPr lang="es-AR"/>
            <a:t>El modelado de tópicos sirve para encontrar aquellos tópicos latentes en diferentes cuerpos de texto.</a:t>
          </a:r>
          <a:endParaRPr lang="en-US"/>
        </a:p>
      </dgm:t>
    </dgm:pt>
    <dgm:pt modelId="{D38D8C01-8ECD-49E8-A4F5-D71D4439F63D}" type="parTrans" cxnId="{99DEA16D-9D79-4539-A5A9-1B7B467201D1}">
      <dgm:prSet/>
      <dgm:spPr/>
      <dgm:t>
        <a:bodyPr/>
        <a:lstStyle/>
        <a:p>
          <a:endParaRPr lang="en-US"/>
        </a:p>
      </dgm:t>
    </dgm:pt>
    <dgm:pt modelId="{6D097AA3-FDB5-4633-9021-452898AF2FF5}" type="sibTrans" cxnId="{99DEA16D-9D79-4539-A5A9-1B7B467201D1}">
      <dgm:prSet/>
      <dgm:spPr/>
      <dgm:t>
        <a:bodyPr/>
        <a:lstStyle/>
        <a:p>
          <a:endParaRPr lang="en-US"/>
        </a:p>
      </dgm:t>
    </dgm:pt>
    <dgm:pt modelId="{ED521199-C8A1-4184-A573-F8C2D28AFE35}">
      <dgm:prSet/>
      <dgm:spPr/>
      <dgm:t>
        <a:bodyPr/>
        <a:lstStyle/>
        <a:p>
          <a:r>
            <a:rPr lang="es-AR"/>
            <a:t>Podemos encontrar aquellos temas a los que más hacen referencias las personas cuando hablan, escriben, etcétera.</a:t>
          </a:r>
          <a:endParaRPr lang="en-US"/>
        </a:p>
      </dgm:t>
    </dgm:pt>
    <dgm:pt modelId="{9CA3E193-6322-4F6C-B3C2-CE84C226ECA9}" type="parTrans" cxnId="{69FDEDC1-E08B-4DB7-84F1-4BE54F708F32}">
      <dgm:prSet/>
      <dgm:spPr/>
      <dgm:t>
        <a:bodyPr/>
        <a:lstStyle/>
        <a:p>
          <a:endParaRPr lang="en-US"/>
        </a:p>
      </dgm:t>
    </dgm:pt>
    <dgm:pt modelId="{7EFB4F30-0069-4638-8718-62F7E5705485}" type="sibTrans" cxnId="{69FDEDC1-E08B-4DB7-84F1-4BE54F708F32}">
      <dgm:prSet/>
      <dgm:spPr/>
      <dgm:t>
        <a:bodyPr/>
        <a:lstStyle/>
        <a:p>
          <a:endParaRPr lang="en-US"/>
        </a:p>
      </dgm:t>
    </dgm:pt>
    <dgm:pt modelId="{48B9B3B3-45A2-4ED2-9AAA-88447F14AB8D}">
      <dgm:prSet/>
      <dgm:spPr/>
      <dgm:t>
        <a:bodyPr/>
        <a:lstStyle/>
        <a:p>
          <a:r>
            <a:rPr lang="es-AR"/>
            <a:t>Aplicaremos Latent Dirichlet Allocation (LDA) a los diferentes cuerpos de discursos presidenciales dados por el ex presidente Mauricio Macri y el actual presidente Alberto Fernández durante el período 2015</a:t>
          </a:r>
          <a:r>
            <a:rPr lang="en-US"/>
            <a:t>-2022</a:t>
          </a:r>
        </a:p>
      </dgm:t>
    </dgm:pt>
    <dgm:pt modelId="{FF09072D-A9B6-487A-B2F9-9D8BF2AD2E1A}" type="parTrans" cxnId="{BF2071F1-F894-408A-8A8D-3ECC8C41861E}">
      <dgm:prSet/>
      <dgm:spPr/>
      <dgm:t>
        <a:bodyPr/>
        <a:lstStyle/>
        <a:p>
          <a:endParaRPr lang="en-US"/>
        </a:p>
      </dgm:t>
    </dgm:pt>
    <dgm:pt modelId="{C38EA309-EAFD-4318-A436-20C068FD5BFC}" type="sibTrans" cxnId="{BF2071F1-F894-408A-8A8D-3ECC8C41861E}">
      <dgm:prSet/>
      <dgm:spPr/>
      <dgm:t>
        <a:bodyPr/>
        <a:lstStyle/>
        <a:p>
          <a:endParaRPr lang="en-US"/>
        </a:p>
      </dgm:t>
    </dgm:pt>
    <dgm:pt modelId="{A6D4694A-1D01-4376-B515-85EA51824605}" type="pres">
      <dgm:prSet presAssocID="{707D6CAB-B254-4754-B70C-F440EC7152F5}" presName="diagram" presStyleCnt="0">
        <dgm:presLayoutVars>
          <dgm:dir/>
          <dgm:resizeHandles val="exact"/>
        </dgm:presLayoutVars>
      </dgm:prSet>
      <dgm:spPr/>
    </dgm:pt>
    <dgm:pt modelId="{8D318EEC-4B35-401B-93DE-518DF4514122}" type="pres">
      <dgm:prSet presAssocID="{7DB98AA1-A1F1-4A8F-BB99-B5D68AA16FA8}" presName="node" presStyleLbl="node1" presStyleIdx="0" presStyleCnt="3">
        <dgm:presLayoutVars>
          <dgm:bulletEnabled val="1"/>
        </dgm:presLayoutVars>
      </dgm:prSet>
      <dgm:spPr/>
    </dgm:pt>
    <dgm:pt modelId="{F1278B04-9DC3-43A4-B5B6-CEC389DFB6E1}" type="pres">
      <dgm:prSet presAssocID="{6D097AA3-FDB5-4633-9021-452898AF2FF5}" presName="sibTrans" presStyleCnt="0"/>
      <dgm:spPr/>
    </dgm:pt>
    <dgm:pt modelId="{B1822DD5-E8B4-4879-AD9A-E9C645578A7E}" type="pres">
      <dgm:prSet presAssocID="{ED521199-C8A1-4184-A573-F8C2D28AFE35}" presName="node" presStyleLbl="node1" presStyleIdx="1" presStyleCnt="3">
        <dgm:presLayoutVars>
          <dgm:bulletEnabled val="1"/>
        </dgm:presLayoutVars>
      </dgm:prSet>
      <dgm:spPr/>
    </dgm:pt>
    <dgm:pt modelId="{1A745D58-CE34-415B-B731-0991F1F77666}" type="pres">
      <dgm:prSet presAssocID="{7EFB4F30-0069-4638-8718-62F7E5705485}" presName="sibTrans" presStyleCnt="0"/>
      <dgm:spPr/>
    </dgm:pt>
    <dgm:pt modelId="{24939988-800A-4A8C-9B51-BA9AECF38833}" type="pres">
      <dgm:prSet presAssocID="{48B9B3B3-45A2-4ED2-9AAA-88447F14AB8D}" presName="node" presStyleLbl="node1" presStyleIdx="2" presStyleCnt="3">
        <dgm:presLayoutVars>
          <dgm:bulletEnabled val="1"/>
        </dgm:presLayoutVars>
      </dgm:prSet>
      <dgm:spPr/>
    </dgm:pt>
  </dgm:ptLst>
  <dgm:cxnLst>
    <dgm:cxn modelId="{73A7FC03-F251-4518-BB62-079A47994042}" type="presOf" srcId="{7DB98AA1-A1F1-4A8F-BB99-B5D68AA16FA8}" destId="{8D318EEC-4B35-401B-93DE-518DF4514122}" srcOrd="0" destOrd="0" presId="urn:microsoft.com/office/officeart/2005/8/layout/default"/>
    <dgm:cxn modelId="{9A7CDE1A-3061-4258-A413-F0149EBEF0C5}" type="presOf" srcId="{ED521199-C8A1-4184-A573-F8C2D28AFE35}" destId="{B1822DD5-E8B4-4879-AD9A-E9C645578A7E}" srcOrd="0" destOrd="0" presId="urn:microsoft.com/office/officeart/2005/8/layout/default"/>
    <dgm:cxn modelId="{99DEA16D-9D79-4539-A5A9-1B7B467201D1}" srcId="{707D6CAB-B254-4754-B70C-F440EC7152F5}" destId="{7DB98AA1-A1F1-4A8F-BB99-B5D68AA16FA8}" srcOrd="0" destOrd="0" parTransId="{D38D8C01-8ECD-49E8-A4F5-D71D4439F63D}" sibTransId="{6D097AA3-FDB5-4633-9021-452898AF2FF5}"/>
    <dgm:cxn modelId="{48716E96-85FD-4454-923C-3D68CE41175D}" type="presOf" srcId="{48B9B3B3-45A2-4ED2-9AAA-88447F14AB8D}" destId="{24939988-800A-4A8C-9B51-BA9AECF38833}" srcOrd="0" destOrd="0" presId="urn:microsoft.com/office/officeart/2005/8/layout/default"/>
    <dgm:cxn modelId="{87C42FAE-AA0A-47BC-AF58-3B82621D3688}" type="presOf" srcId="{707D6CAB-B254-4754-B70C-F440EC7152F5}" destId="{A6D4694A-1D01-4376-B515-85EA51824605}" srcOrd="0" destOrd="0" presId="urn:microsoft.com/office/officeart/2005/8/layout/default"/>
    <dgm:cxn modelId="{69FDEDC1-E08B-4DB7-84F1-4BE54F708F32}" srcId="{707D6CAB-B254-4754-B70C-F440EC7152F5}" destId="{ED521199-C8A1-4184-A573-F8C2D28AFE35}" srcOrd="1" destOrd="0" parTransId="{9CA3E193-6322-4F6C-B3C2-CE84C226ECA9}" sibTransId="{7EFB4F30-0069-4638-8718-62F7E5705485}"/>
    <dgm:cxn modelId="{BF2071F1-F894-408A-8A8D-3ECC8C41861E}" srcId="{707D6CAB-B254-4754-B70C-F440EC7152F5}" destId="{48B9B3B3-45A2-4ED2-9AAA-88447F14AB8D}" srcOrd="2" destOrd="0" parTransId="{FF09072D-A9B6-487A-B2F9-9D8BF2AD2E1A}" sibTransId="{C38EA309-EAFD-4318-A436-20C068FD5BFC}"/>
    <dgm:cxn modelId="{87D56249-0B6C-4881-9EF4-670C8E130FBE}" type="presParOf" srcId="{A6D4694A-1D01-4376-B515-85EA51824605}" destId="{8D318EEC-4B35-401B-93DE-518DF4514122}" srcOrd="0" destOrd="0" presId="urn:microsoft.com/office/officeart/2005/8/layout/default"/>
    <dgm:cxn modelId="{7A42A9B8-B725-4D64-BB60-DAD0AB2A8DCA}" type="presParOf" srcId="{A6D4694A-1D01-4376-B515-85EA51824605}" destId="{F1278B04-9DC3-43A4-B5B6-CEC389DFB6E1}" srcOrd="1" destOrd="0" presId="urn:microsoft.com/office/officeart/2005/8/layout/default"/>
    <dgm:cxn modelId="{CB1C197F-D18B-4D65-A8A3-164114CC9BD7}" type="presParOf" srcId="{A6D4694A-1D01-4376-B515-85EA51824605}" destId="{B1822DD5-E8B4-4879-AD9A-E9C645578A7E}" srcOrd="2" destOrd="0" presId="urn:microsoft.com/office/officeart/2005/8/layout/default"/>
    <dgm:cxn modelId="{D05CA532-C78D-435A-9430-11994F2754FD}" type="presParOf" srcId="{A6D4694A-1D01-4376-B515-85EA51824605}" destId="{1A745D58-CE34-415B-B731-0991F1F77666}" srcOrd="3" destOrd="0" presId="urn:microsoft.com/office/officeart/2005/8/layout/default"/>
    <dgm:cxn modelId="{36FF62A4-6552-46DA-9830-117C3169BA32}" type="presParOf" srcId="{A6D4694A-1D01-4376-B515-85EA51824605}" destId="{24939988-800A-4A8C-9B51-BA9AECF3883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F1F467-6DA1-4B04-9C00-B87EB5F38B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70A529F-CC6D-4C73-813F-6C09A9F24FB7}">
      <dgm:prSet/>
      <dgm:spPr/>
      <dgm:t>
        <a:bodyPr/>
        <a:lstStyle/>
        <a:p>
          <a:r>
            <a:rPr lang="en-US"/>
            <a:t>Es un modelo probabilísitco generativo para colecciones discretas de dato como por ejemplo cuerpos de texto.</a:t>
          </a:r>
        </a:p>
      </dgm:t>
    </dgm:pt>
    <dgm:pt modelId="{0C1D27E0-EA6C-44DD-B86D-11BCC780D8D3}" type="parTrans" cxnId="{45FDF80A-2322-4884-9E95-04746ED88AB5}">
      <dgm:prSet/>
      <dgm:spPr/>
      <dgm:t>
        <a:bodyPr/>
        <a:lstStyle/>
        <a:p>
          <a:endParaRPr lang="en-US"/>
        </a:p>
      </dgm:t>
    </dgm:pt>
    <dgm:pt modelId="{8A76C6CB-5538-4575-BC91-CB8143306F75}" type="sibTrans" cxnId="{45FDF80A-2322-4884-9E95-04746ED88AB5}">
      <dgm:prSet/>
      <dgm:spPr/>
      <dgm:t>
        <a:bodyPr/>
        <a:lstStyle/>
        <a:p>
          <a:endParaRPr lang="en-US"/>
        </a:p>
      </dgm:t>
    </dgm:pt>
    <dgm:pt modelId="{85E735CE-2350-42DB-868C-406CF9AF7266}">
      <dgm:prSet/>
      <dgm:spPr/>
      <dgm:t>
        <a:bodyPr/>
        <a:lstStyle/>
        <a:p>
          <a:r>
            <a:rPr lang="en-US"/>
            <a:t>LDA es un modelo de jerarquía bayesiana de nivel 3.</a:t>
          </a:r>
        </a:p>
      </dgm:t>
    </dgm:pt>
    <dgm:pt modelId="{0E52310B-27BF-4C37-A230-4B6592CABCB1}" type="parTrans" cxnId="{36C3977A-30C3-4749-A9BF-DD800EBC24ED}">
      <dgm:prSet/>
      <dgm:spPr/>
      <dgm:t>
        <a:bodyPr/>
        <a:lstStyle/>
        <a:p>
          <a:endParaRPr lang="en-US"/>
        </a:p>
      </dgm:t>
    </dgm:pt>
    <dgm:pt modelId="{CF537371-63E0-46E0-8875-1875E118740A}" type="sibTrans" cxnId="{36C3977A-30C3-4749-A9BF-DD800EBC24ED}">
      <dgm:prSet/>
      <dgm:spPr/>
      <dgm:t>
        <a:bodyPr/>
        <a:lstStyle/>
        <a:p>
          <a:endParaRPr lang="en-US"/>
        </a:p>
      </dgm:t>
    </dgm:pt>
    <dgm:pt modelId="{60DCDB15-D739-4B00-9A8C-0C1A9CE5BA16}">
      <dgm:prSet/>
      <dgm:spPr/>
      <dgm:t>
        <a:bodyPr/>
        <a:lstStyle/>
        <a:p>
          <a:r>
            <a:rPr lang="en-US" dirty="0"/>
            <a:t>La </a:t>
          </a:r>
          <a:r>
            <a:rPr lang="en-US" dirty="0" err="1"/>
            <a:t>probabilidad</a:t>
          </a:r>
          <a:r>
            <a:rPr lang="en-US" dirty="0"/>
            <a:t> de </a:t>
          </a:r>
          <a:r>
            <a:rPr lang="en-US" dirty="0" err="1"/>
            <a:t>encontrar</a:t>
          </a:r>
          <a:r>
            <a:rPr lang="en-US" dirty="0"/>
            <a:t> un </a:t>
          </a:r>
          <a:r>
            <a:rPr lang="en-US" dirty="0" err="1"/>
            <a:t>tópico</a:t>
          </a:r>
          <a:r>
            <a:rPr lang="en-US" dirty="0"/>
            <a:t> </a:t>
          </a:r>
          <a:r>
            <a:rPr lang="en-US" dirty="0" err="1"/>
            <a:t>muestra</a:t>
          </a:r>
          <a:r>
            <a:rPr lang="en-US" dirty="0"/>
            <a:t> </a:t>
          </a:r>
          <a:r>
            <a:rPr lang="en-US" dirty="0" err="1"/>
            <a:t>una</a:t>
          </a:r>
          <a:r>
            <a:rPr lang="en-US" dirty="0"/>
            <a:t> </a:t>
          </a:r>
          <a:r>
            <a:rPr lang="en-US" dirty="0" err="1"/>
            <a:t>representación</a:t>
          </a:r>
          <a:r>
            <a:rPr lang="en-US" dirty="0"/>
            <a:t> </a:t>
          </a:r>
          <a:r>
            <a:rPr lang="en-US" dirty="0" err="1"/>
            <a:t>explícita</a:t>
          </a:r>
          <a:r>
            <a:rPr lang="en-US" dirty="0"/>
            <a:t> de </a:t>
          </a:r>
          <a:r>
            <a:rPr lang="en-US" dirty="0" err="1"/>
            <a:t>cada</a:t>
          </a:r>
          <a:r>
            <a:rPr lang="en-US" dirty="0"/>
            <a:t> </a:t>
          </a:r>
          <a:r>
            <a:rPr lang="en-US" dirty="0" err="1"/>
            <a:t>documento</a:t>
          </a:r>
          <a:r>
            <a:rPr lang="en-US" dirty="0"/>
            <a:t>.</a:t>
          </a:r>
        </a:p>
      </dgm:t>
    </dgm:pt>
    <dgm:pt modelId="{EBA19497-035D-4BC7-969B-530CE51F2F21}" type="parTrans" cxnId="{ED3569B9-B8B4-4A79-9000-D37D1ACD5E6A}">
      <dgm:prSet/>
      <dgm:spPr/>
      <dgm:t>
        <a:bodyPr/>
        <a:lstStyle/>
        <a:p>
          <a:endParaRPr lang="en-US"/>
        </a:p>
      </dgm:t>
    </dgm:pt>
    <dgm:pt modelId="{DA1CD0CB-9B84-412C-857A-A6EA9AFFAC47}" type="sibTrans" cxnId="{ED3569B9-B8B4-4A79-9000-D37D1ACD5E6A}">
      <dgm:prSet/>
      <dgm:spPr/>
      <dgm:t>
        <a:bodyPr/>
        <a:lstStyle/>
        <a:p>
          <a:endParaRPr lang="en-US"/>
        </a:p>
      </dgm:t>
    </dgm:pt>
    <dgm:pt modelId="{1A14D77D-58AC-42B0-A4F7-D9BA5ED55336}" type="pres">
      <dgm:prSet presAssocID="{98F1F467-6DA1-4B04-9C00-B87EB5F38B52}" presName="root" presStyleCnt="0">
        <dgm:presLayoutVars>
          <dgm:dir/>
          <dgm:resizeHandles val="exact"/>
        </dgm:presLayoutVars>
      </dgm:prSet>
      <dgm:spPr/>
    </dgm:pt>
    <dgm:pt modelId="{3A958D86-6525-4F98-843A-09773277794B}" type="pres">
      <dgm:prSet presAssocID="{270A529F-CC6D-4C73-813F-6C09A9F24FB7}" presName="compNode" presStyleCnt="0"/>
      <dgm:spPr/>
    </dgm:pt>
    <dgm:pt modelId="{15DBDD2A-8DA6-4949-8950-5AF96D6C2FD9}" type="pres">
      <dgm:prSet presAssocID="{270A529F-CC6D-4C73-813F-6C09A9F24FB7}" presName="bgRect" presStyleLbl="bgShp" presStyleIdx="0" presStyleCnt="3"/>
      <dgm:spPr/>
    </dgm:pt>
    <dgm:pt modelId="{DA516866-B378-4591-89D4-FED0C8AA3F72}" type="pres">
      <dgm:prSet presAssocID="{270A529F-CC6D-4C73-813F-6C09A9F24F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21848B0-A1FA-4BCE-90FE-5F92855FF84F}" type="pres">
      <dgm:prSet presAssocID="{270A529F-CC6D-4C73-813F-6C09A9F24FB7}" presName="spaceRect" presStyleCnt="0"/>
      <dgm:spPr/>
    </dgm:pt>
    <dgm:pt modelId="{E0BD3317-A66D-4F8F-A3FD-10C3D641449F}" type="pres">
      <dgm:prSet presAssocID="{270A529F-CC6D-4C73-813F-6C09A9F24FB7}" presName="parTx" presStyleLbl="revTx" presStyleIdx="0" presStyleCnt="3">
        <dgm:presLayoutVars>
          <dgm:chMax val="0"/>
          <dgm:chPref val="0"/>
        </dgm:presLayoutVars>
      </dgm:prSet>
      <dgm:spPr/>
    </dgm:pt>
    <dgm:pt modelId="{560D16DE-25B2-4CDA-A058-39C7CCD79833}" type="pres">
      <dgm:prSet presAssocID="{8A76C6CB-5538-4575-BC91-CB8143306F75}" presName="sibTrans" presStyleCnt="0"/>
      <dgm:spPr/>
    </dgm:pt>
    <dgm:pt modelId="{8D3AD2A8-C75D-4599-BA64-4AC9852050D7}" type="pres">
      <dgm:prSet presAssocID="{85E735CE-2350-42DB-868C-406CF9AF7266}" presName="compNode" presStyleCnt="0"/>
      <dgm:spPr/>
    </dgm:pt>
    <dgm:pt modelId="{A6C0541A-0CD9-4D85-8BC1-4D242C8485DD}" type="pres">
      <dgm:prSet presAssocID="{85E735CE-2350-42DB-868C-406CF9AF7266}" presName="bgRect" presStyleLbl="bgShp" presStyleIdx="1" presStyleCnt="3"/>
      <dgm:spPr/>
    </dgm:pt>
    <dgm:pt modelId="{32E75D2D-F506-4066-AED7-FFD98D0C5DA8}" type="pres">
      <dgm:prSet presAssocID="{85E735CE-2350-42DB-868C-406CF9AF72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5C4D1C2-6C53-488D-9A22-D15742319255}" type="pres">
      <dgm:prSet presAssocID="{85E735CE-2350-42DB-868C-406CF9AF7266}" presName="spaceRect" presStyleCnt="0"/>
      <dgm:spPr/>
    </dgm:pt>
    <dgm:pt modelId="{29B506E7-AC28-4EDC-9860-D83152DF5C15}" type="pres">
      <dgm:prSet presAssocID="{85E735CE-2350-42DB-868C-406CF9AF7266}" presName="parTx" presStyleLbl="revTx" presStyleIdx="1" presStyleCnt="3">
        <dgm:presLayoutVars>
          <dgm:chMax val="0"/>
          <dgm:chPref val="0"/>
        </dgm:presLayoutVars>
      </dgm:prSet>
      <dgm:spPr/>
    </dgm:pt>
    <dgm:pt modelId="{B43D65FD-A9D5-4071-B4FE-58C35066044C}" type="pres">
      <dgm:prSet presAssocID="{CF537371-63E0-46E0-8875-1875E118740A}" presName="sibTrans" presStyleCnt="0"/>
      <dgm:spPr/>
    </dgm:pt>
    <dgm:pt modelId="{A2288F01-8009-4F79-BCED-C34C518A8531}" type="pres">
      <dgm:prSet presAssocID="{60DCDB15-D739-4B00-9A8C-0C1A9CE5BA16}" presName="compNode" presStyleCnt="0"/>
      <dgm:spPr/>
    </dgm:pt>
    <dgm:pt modelId="{40EEFD30-5F10-4E39-80A9-C0A2C6D9A756}" type="pres">
      <dgm:prSet presAssocID="{60DCDB15-D739-4B00-9A8C-0C1A9CE5BA16}" presName="bgRect" presStyleLbl="bgShp" presStyleIdx="2" presStyleCnt="3"/>
      <dgm:spPr/>
    </dgm:pt>
    <dgm:pt modelId="{99BD4C20-AC74-4F89-A18D-B8FB28E6E0A3}" type="pres">
      <dgm:prSet presAssocID="{60DCDB15-D739-4B00-9A8C-0C1A9CE5BA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FA86619-4F31-47EB-BD10-6826941A72B4}" type="pres">
      <dgm:prSet presAssocID="{60DCDB15-D739-4B00-9A8C-0C1A9CE5BA16}" presName="spaceRect" presStyleCnt="0"/>
      <dgm:spPr/>
    </dgm:pt>
    <dgm:pt modelId="{6B23A9EB-73AE-4551-9A96-4406AF636B1F}" type="pres">
      <dgm:prSet presAssocID="{60DCDB15-D739-4B00-9A8C-0C1A9CE5BA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5FDF80A-2322-4884-9E95-04746ED88AB5}" srcId="{98F1F467-6DA1-4B04-9C00-B87EB5F38B52}" destId="{270A529F-CC6D-4C73-813F-6C09A9F24FB7}" srcOrd="0" destOrd="0" parTransId="{0C1D27E0-EA6C-44DD-B86D-11BCC780D8D3}" sibTransId="{8A76C6CB-5538-4575-BC91-CB8143306F75}"/>
    <dgm:cxn modelId="{D6C26821-78AE-4E3C-9B6B-35E5CDE319E6}" type="presOf" srcId="{270A529F-CC6D-4C73-813F-6C09A9F24FB7}" destId="{E0BD3317-A66D-4F8F-A3FD-10C3D641449F}" srcOrd="0" destOrd="0" presId="urn:microsoft.com/office/officeart/2018/2/layout/IconVerticalSolidList"/>
    <dgm:cxn modelId="{BBCBB533-B572-486A-BCF2-6601D0E9C531}" type="presOf" srcId="{60DCDB15-D739-4B00-9A8C-0C1A9CE5BA16}" destId="{6B23A9EB-73AE-4551-9A96-4406AF636B1F}" srcOrd="0" destOrd="0" presId="urn:microsoft.com/office/officeart/2018/2/layout/IconVerticalSolidList"/>
    <dgm:cxn modelId="{E00D6B6B-4D0D-4C4C-B792-86E1D1BB1A28}" type="presOf" srcId="{85E735CE-2350-42DB-868C-406CF9AF7266}" destId="{29B506E7-AC28-4EDC-9860-D83152DF5C15}" srcOrd="0" destOrd="0" presId="urn:microsoft.com/office/officeart/2018/2/layout/IconVerticalSolidList"/>
    <dgm:cxn modelId="{40EC9B50-31AD-42BA-9B8A-D545C1FFACB0}" type="presOf" srcId="{98F1F467-6DA1-4B04-9C00-B87EB5F38B52}" destId="{1A14D77D-58AC-42B0-A4F7-D9BA5ED55336}" srcOrd="0" destOrd="0" presId="urn:microsoft.com/office/officeart/2018/2/layout/IconVerticalSolidList"/>
    <dgm:cxn modelId="{36C3977A-30C3-4749-A9BF-DD800EBC24ED}" srcId="{98F1F467-6DA1-4B04-9C00-B87EB5F38B52}" destId="{85E735CE-2350-42DB-868C-406CF9AF7266}" srcOrd="1" destOrd="0" parTransId="{0E52310B-27BF-4C37-A230-4B6592CABCB1}" sibTransId="{CF537371-63E0-46E0-8875-1875E118740A}"/>
    <dgm:cxn modelId="{ED3569B9-B8B4-4A79-9000-D37D1ACD5E6A}" srcId="{98F1F467-6DA1-4B04-9C00-B87EB5F38B52}" destId="{60DCDB15-D739-4B00-9A8C-0C1A9CE5BA16}" srcOrd="2" destOrd="0" parTransId="{EBA19497-035D-4BC7-969B-530CE51F2F21}" sibTransId="{DA1CD0CB-9B84-412C-857A-A6EA9AFFAC47}"/>
    <dgm:cxn modelId="{E44028E9-6C0C-4E8E-B64F-01C46F1A307B}" type="presParOf" srcId="{1A14D77D-58AC-42B0-A4F7-D9BA5ED55336}" destId="{3A958D86-6525-4F98-843A-09773277794B}" srcOrd="0" destOrd="0" presId="urn:microsoft.com/office/officeart/2018/2/layout/IconVerticalSolidList"/>
    <dgm:cxn modelId="{36193121-BE31-4232-95D6-E3C04C26230D}" type="presParOf" srcId="{3A958D86-6525-4F98-843A-09773277794B}" destId="{15DBDD2A-8DA6-4949-8950-5AF96D6C2FD9}" srcOrd="0" destOrd="0" presId="urn:microsoft.com/office/officeart/2018/2/layout/IconVerticalSolidList"/>
    <dgm:cxn modelId="{6D63CD92-F998-4B44-A2AC-12056FDF247E}" type="presParOf" srcId="{3A958D86-6525-4F98-843A-09773277794B}" destId="{DA516866-B378-4591-89D4-FED0C8AA3F72}" srcOrd="1" destOrd="0" presId="urn:microsoft.com/office/officeart/2018/2/layout/IconVerticalSolidList"/>
    <dgm:cxn modelId="{D18534DE-B1A8-459F-8A70-453CE44F55C2}" type="presParOf" srcId="{3A958D86-6525-4F98-843A-09773277794B}" destId="{821848B0-A1FA-4BCE-90FE-5F92855FF84F}" srcOrd="2" destOrd="0" presId="urn:microsoft.com/office/officeart/2018/2/layout/IconVerticalSolidList"/>
    <dgm:cxn modelId="{02651A9A-039E-495F-92DC-93EE61F16E5B}" type="presParOf" srcId="{3A958D86-6525-4F98-843A-09773277794B}" destId="{E0BD3317-A66D-4F8F-A3FD-10C3D641449F}" srcOrd="3" destOrd="0" presId="urn:microsoft.com/office/officeart/2018/2/layout/IconVerticalSolidList"/>
    <dgm:cxn modelId="{03E65871-BD97-45FB-AE9C-AF382041A26E}" type="presParOf" srcId="{1A14D77D-58AC-42B0-A4F7-D9BA5ED55336}" destId="{560D16DE-25B2-4CDA-A058-39C7CCD79833}" srcOrd="1" destOrd="0" presId="urn:microsoft.com/office/officeart/2018/2/layout/IconVerticalSolidList"/>
    <dgm:cxn modelId="{89EB4598-FABA-49CB-93DB-0B826B52CDF2}" type="presParOf" srcId="{1A14D77D-58AC-42B0-A4F7-D9BA5ED55336}" destId="{8D3AD2A8-C75D-4599-BA64-4AC9852050D7}" srcOrd="2" destOrd="0" presId="urn:microsoft.com/office/officeart/2018/2/layout/IconVerticalSolidList"/>
    <dgm:cxn modelId="{100E88B4-8DC9-4FD8-BBBE-2DC8D20B71BE}" type="presParOf" srcId="{8D3AD2A8-C75D-4599-BA64-4AC9852050D7}" destId="{A6C0541A-0CD9-4D85-8BC1-4D242C8485DD}" srcOrd="0" destOrd="0" presId="urn:microsoft.com/office/officeart/2018/2/layout/IconVerticalSolidList"/>
    <dgm:cxn modelId="{009FFCC1-C44E-44E8-8D25-47BA4A5AB1D1}" type="presParOf" srcId="{8D3AD2A8-C75D-4599-BA64-4AC9852050D7}" destId="{32E75D2D-F506-4066-AED7-FFD98D0C5DA8}" srcOrd="1" destOrd="0" presId="urn:microsoft.com/office/officeart/2018/2/layout/IconVerticalSolidList"/>
    <dgm:cxn modelId="{50F6CD70-B680-403A-81AE-0121CA718D18}" type="presParOf" srcId="{8D3AD2A8-C75D-4599-BA64-4AC9852050D7}" destId="{A5C4D1C2-6C53-488D-9A22-D15742319255}" srcOrd="2" destOrd="0" presId="urn:microsoft.com/office/officeart/2018/2/layout/IconVerticalSolidList"/>
    <dgm:cxn modelId="{D94500B0-BB9E-4EE7-99B5-89BFBE537279}" type="presParOf" srcId="{8D3AD2A8-C75D-4599-BA64-4AC9852050D7}" destId="{29B506E7-AC28-4EDC-9860-D83152DF5C15}" srcOrd="3" destOrd="0" presId="urn:microsoft.com/office/officeart/2018/2/layout/IconVerticalSolidList"/>
    <dgm:cxn modelId="{6278B50B-AEE4-41EC-BDB7-9FC9C2911C0D}" type="presParOf" srcId="{1A14D77D-58AC-42B0-A4F7-D9BA5ED55336}" destId="{B43D65FD-A9D5-4071-B4FE-58C35066044C}" srcOrd="3" destOrd="0" presId="urn:microsoft.com/office/officeart/2018/2/layout/IconVerticalSolidList"/>
    <dgm:cxn modelId="{588D34A0-4B37-4ACC-8BCF-D7A26EEA6EC4}" type="presParOf" srcId="{1A14D77D-58AC-42B0-A4F7-D9BA5ED55336}" destId="{A2288F01-8009-4F79-BCED-C34C518A8531}" srcOrd="4" destOrd="0" presId="urn:microsoft.com/office/officeart/2018/2/layout/IconVerticalSolidList"/>
    <dgm:cxn modelId="{437A03A2-6FB9-4E09-9712-D6D77BCB519A}" type="presParOf" srcId="{A2288F01-8009-4F79-BCED-C34C518A8531}" destId="{40EEFD30-5F10-4E39-80A9-C0A2C6D9A756}" srcOrd="0" destOrd="0" presId="urn:microsoft.com/office/officeart/2018/2/layout/IconVerticalSolidList"/>
    <dgm:cxn modelId="{14D02F3D-AAED-4EA3-9749-DB9CD7F9E2FE}" type="presParOf" srcId="{A2288F01-8009-4F79-BCED-C34C518A8531}" destId="{99BD4C20-AC74-4F89-A18D-B8FB28E6E0A3}" srcOrd="1" destOrd="0" presId="urn:microsoft.com/office/officeart/2018/2/layout/IconVerticalSolidList"/>
    <dgm:cxn modelId="{C9D11D1F-FC9E-4AD2-84F6-537C1A8FD42F}" type="presParOf" srcId="{A2288F01-8009-4F79-BCED-C34C518A8531}" destId="{EFA86619-4F31-47EB-BD10-6826941A72B4}" srcOrd="2" destOrd="0" presId="urn:microsoft.com/office/officeart/2018/2/layout/IconVerticalSolidList"/>
    <dgm:cxn modelId="{81C5BEEE-2D46-4AF5-939F-4146ED216323}" type="presParOf" srcId="{A2288F01-8009-4F79-BCED-C34C518A8531}" destId="{6B23A9EB-73AE-4551-9A96-4406AF636B1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18EEC-4B35-401B-93DE-518DF4514122}">
      <dsp:nvSpPr>
        <dsp:cNvPr id="0" name=""/>
        <dsp:cNvSpPr/>
      </dsp:nvSpPr>
      <dsp:spPr>
        <a:xfrm>
          <a:off x="499998" y="1439"/>
          <a:ext cx="2424741" cy="14548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300" kern="1200"/>
            <a:t>El modelado de tópicos sirve para encontrar aquellos tópicos latentes en diferentes cuerpos de texto.</a:t>
          </a:r>
          <a:endParaRPr lang="en-US" sz="1300" kern="1200"/>
        </a:p>
      </dsp:txBody>
      <dsp:txXfrm>
        <a:off x="499998" y="1439"/>
        <a:ext cx="2424741" cy="1454845"/>
      </dsp:txXfrm>
    </dsp:sp>
    <dsp:sp modelId="{B1822DD5-E8B4-4879-AD9A-E9C645578A7E}">
      <dsp:nvSpPr>
        <dsp:cNvPr id="0" name=""/>
        <dsp:cNvSpPr/>
      </dsp:nvSpPr>
      <dsp:spPr>
        <a:xfrm>
          <a:off x="499998" y="1698758"/>
          <a:ext cx="2424741" cy="14548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300" kern="1200"/>
            <a:t>Podemos encontrar aquellos temas a los que más hacen referencias las personas cuando hablan, escriben, etcétera.</a:t>
          </a:r>
          <a:endParaRPr lang="en-US" sz="1300" kern="1200"/>
        </a:p>
      </dsp:txBody>
      <dsp:txXfrm>
        <a:off x="499998" y="1698758"/>
        <a:ext cx="2424741" cy="1454845"/>
      </dsp:txXfrm>
    </dsp:sp>
    <dsp:sp modelId="{24939988-800A-4A8C-9B51-BA9AECF38833}">
      <dsp:nvSpPr>
        <dsp:cNvPr id="0" name=""/>
        <dsp:cNvSpPr/>
      </dsp:nvSpPr>
      <dsp:spPr>
        <a:xfrm>
          <a:off x="499998" y="3396077"/>
          <a:ext cx="2424741" cy="14548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300" kern="1200"/>
            <a:t>Aplicaremos Latent Dirichlet Allocation (LDA) a los diferentes cuerpos de discursos presidenciales dados por el ex presidente Mauricio Macri y el actual presidente Alberto Fernández durante el período 2015</a:t>
          </a:r>
          <a:r>
            <a:rPr lang="en-US" sz="1300" kern="1200"/>
            <a:t>-2022</a:t>
          </a:r>
        </a:p>
      </dsp:txBody>
      <dsp:txXfrm>
        <a:off x="499998" y="3396077"/>
        <a:ext cx="2424741" cy="1454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BDD2A-8DA6-4949-8950-5AF96D6C2FD9}">
      <dsp:nvSpPr>
        <dsp:cNvPr id="0" name=""/>
        <dsp:cNvSpPr/>
      </dsp:nvSpPr>
      <dsp:spPr>
        <a:xfrm>
          <a:off x="0" y="491"/>
          <a:ext cx="9720262" cy="11490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16866-B378-4591-89D4-FED0C8AA3F72}">
      <dsp:nvSpPr>
        <dsp:cNvPr id="0" name=""/>
        <dsp:cNvSpPr/>
      </dsp:nvSpPr>
      <dsp:spPr>
        <a:xfrm>
          <a:off x="347593" y="259031"/>
          <a:ext cx="631988" cy="6319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D3317-A66D-4F8F-A3FD-10C3D641449F}">
      <dsp:nvSpPr>
        <dsp:cNvPr id="0" name=""/>
        <dsp:cNvSpPr/>
      </dsp:nvSpPr>
      <dsp:spPr>
        <a:xfrm>
          <a:off x="1327175" y="491"/>
          <a:ext cx="8393086" cy="114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10" tIns="121610" rIns="121610" bIns="1216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Es un modelo probabilísitco generativo para colecciones discretas de dato como por ejemplo cuerpos de texto.</a:t>
          </a:r>
        </a:p>
      </dsp:txBody>
      <dsp:txXfrm>
        <a:off x="1327175" y="491"/>
        <a:ext cx="8393086" cy="1149069"/>
      </dsp:txXfrm>
    </dsp:sp>
    <dsp:sp modelId="{A6C0541A-0CD9-4D85-8BC1-4D242C8485DD}">
      <dsp:nvSpPr>
        <dsp:cNvPr id="0" name=""/>
        <dsp:cNvSpPr/>
      </dsp:nvSpPr>
      <dsp:spPr>
        <a:xfrm>
          <a:off x="0" y="1436827"/>
          <a:ext cx="9720262" cy="11490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75D2D-F506-4066-AED7-FFD98D0C5DA8}">
      <dsp:nvSpPr>
        <dsp:cNvPr id="0" name=""/>
        <dsp:cNvSpPr/>
      </dsp:nvSpPr>
      <dsp:spPr>
        <a:xfrm>
          <a:off x="347593" y="1695368"/>
          <a:ext cx="631988" cy="6319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506E7-AC28-4EDC-9860-D83152DF5C15}">
      <dsp:nvSpPr>
        <dsp:cNvPr id="0" name=""/>
        <dsp:cNvSpPr/>
      </dsp:nvSpPr>
      <dsp:spPr>
        <a:xfrm>
          <a:off x="1327175" y="1436827"/>
          <a:ext cx="8393086" cy="114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10" tIns="121610" rIns="121610" bIns="1216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LDA es un modelo de jerarquía bayesiana de nivel 3.</a:t>
          </a:r>
        </a:p>
      </dsp:txBody>
      <dsp:txXfrm>
        <a:off x="1327175" y="1436827"/>
        <a:ext cx="8393086" cy="1149069"/>
      </dsp:txXfrm>
    </dsp:sp>
    <dsp:sp modelId="{40EEFD30-5F10-4E39-80A9-C0A2C6D9A756}">
      <dsp:nvSpPr>
        <dsp:cNvPr id="0" name=""/>
        <dsp:cNvSpPr/>
      </dsp:nvSpPr>
      <dsp:spPr>
        <a:xfrm>
          <a:off x="0" y="2873164"/>
          <a:ext cx="9720262" cy="11490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D4C20-AC74-4F89-A18D-B8FB28E6E0A3}">
      <dsp:nvSpPr>
        <dsp:cNvPr id="0" name=""/>
        <dsp:cNvSpPr/>
      </dsp:nvSpPr>
      <dsp:spPr>
        <a:xfrm>
          <a:off x="347593" y="3131705"/>
          <a:ext cx="631988" cy="6319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3A9EB-73AE-4551-9A96-4406AF636B1F}">
      <dsp:nvSpPr>
        <dsp:cNvPr id="0" name=""/>
        <dsp:cNvSpPr/>
      </dsp:nvSpPr>
      <dsp:spPr>
        <a:xfrm>
          <a:off x="1327175" y="2873164"/>
          <a:ext cx="8393086" cy="114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10" tIns="121610" rIns="121610" bIns="12161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 </a:t>
          </a:r>
          <a:r>
            <a:rPr lang="en-US" sz="2500" kern="1200" dirty="0" err="1"/>
            <a:t>probabilidad</a:t>
          </a:r>
          <a:r>
            <a:rPr lang="en-US" sz="2500" kern="1200" dirty="0"/>
            <a:t> de </a:t>
          </a:r>
          <a:r>
            <a:rPr lang="en-US" sz="2500" kern="1200" dirty="0" err="1"/>
            <a:t>encontrar</a:t>
          </a:r>
          <a:r>
            <a:rPr lang="en-US" sz="2500" kern="1200" dirty="0"/>
            <a:t> un </a:t>
          </a:r>
          <a:r>
            <a:rPr lang="en-US" sz="2500" kern="1200" dirty="0" err="1"/>
            <a:t>tópico</a:t>
          </a:r>
          <a:r>
            <a:rPr lang="en-US" sz="2500" kern="1200" dirty="0"/>
            <a:t> </a:t>
          </a:r>
          <a:r>
            <a:rPr lang="en-US" sz="2500" kern="1200" dirty="0" err="1"/>
            <a:t>muestra</a:t>
          </a:r>
          <a:r>
            <a:rPr lang="en-US" sz="2500" kern="1200" dirty="0"/>
            <a:t> </a:t>
          </a:r>
          <a:r>
            <a:rPr lang="en-US" sz="2500" kern="1200" dirty="0" err="1"/>
            <a:t>una</a:t>
          </a:r>
          <a:r>
            <a:rPr lang="en-US" sz="2500" kern="1200" dirty="0"/>
            <a:t> </a:t>
          </a:r>
          <a:r>
            <a:rPr lang="en-US" sz="2500" kern="1200" dirty="0" err="1"/>
            <a:t>representación</a:t>
          </a:r>
          <a:r>
            <a:rPr lang="en-US" sz="2500" kern="1200" dirty="0"/>
            <a:t> </a:t>
          </a:r>
          <a:r>
            <a:rPr lang="en-US" sz="2500" kern="1200" dirty="0" err="1"/>
            <a:t>explícita</a:t>
          </a:r>
          <a:r>
            <a:rPr lang="en-US" sz="2500" kern="1200" dirty="0"/>
            <a:t> de </a:t>
          </a:r>
          <a:r>
            <a:rPr lang="en-US" sz="2500" kern="1200" dirty="0" err="1"/>
            <a:t>cada</a:t>
          </a:r>
          <a:r>
            <a:rPr lang="en-US" sz="2500" kern="1200" dirty="0"/>
            <a:t> </a:t>
          </a:r>
          <a:r>
            <a:rPr lang="en-US" sz="2500" kern="1200" dirty="0" err="1"/>
            <a:t>documento</a:t>
          </a:r>
          <a:r>
            <a:rPr lang="en-US" sz="2500" kern="1200" dirty="0"/>
            <a:t>.</a:t>
          </a:r>
        </a:p>
      </dsp:txBody>
      <dsp:txXfrm>
        <a:off x="1327175" y="2873164"/>
        <a:ext cx="8393086" cy="1149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www.jmlr.org/papers/volume3/blei03a/blei03a.pdf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jmlr.org/papers/volume3/blei03a/blei03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jmlr.org/papers/volume3/blei03a/blei03a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29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Presidential speeches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TOPIC MODELING USING LATENT DIRICHLET ALLOCATION (LDA)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6" name="Straight Connector 31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482EE7D4-4085-B46E-8A6F-EB5D51B1038B}"/>
              </a:ext>
            </a:extLst>
          </p:cNvPr>
          <p:cNvSpPr txBox="1">
            <a:spLocks/>
          </p:cNvSpPr>
          <p:nvPr/>
        </p:nvSpPr>
        <p:spPr>
          <a:xfrm>
            <a:off x="5565930" y="6490701"/>
            <a:ext cx="7501650" cy="514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SOURCE DATA: https://www.casarosada.gob.ar/informacion/discursos</a:t>
            </a: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Preprocesamiento de los textos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0ABDB-F816-3E51-CC68-2C99FAB7AF8B}"/>
              </a:ext>
            </a:extLst>
          </p:cNvPr>
          <p:cNvSpPr txBox="1"/>
          <p:nvPr/>
        </p:nvSpPr>
        <p:spPr>
          <a:xfrm>
            <a:off x="860226" y="1573105"/>
            <a:ext cx="804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Después de preprocesar los discursos se reducen a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C1F54-B714-B363-E44F-378BB01C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88" y="1944599"/>
            <a:ext cx="3638550" cy="249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A9D4E-6AEC-2DB8-E6C9-27F564B5CD19}"/>
              </a:ext>
            </a:extLst>
          </p:cNvPr>
          <p:cNvSpPr txBox="1"/>
          <p:nvPr/>
        </p:nvSpPr>
        <p:spPr>
          <a:xfrm>
            <a:off x="8061820" y="1961183"/>
            <a:ext cx="22486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count 663.000000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mean 377.612368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std 312.455216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min 12.000000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25% 217.000000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50% 315.000000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75% 435.000000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max 2558.000000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E0C04-3D50-96BB-1216-A74F25A1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551" y="4411111"/>
            <a:ext cx="3705225" cy="2495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3E40C-F675-D589-F3B1-954B3297F07A}"/>
              </a:ext>
            </a:extLst>
          </p:cNvPr>
          <p:cNvSpPr txBox="1"/>
          <p:nvPr/>
        </p:nvSpPr>
        <p:spPr>
          <a:xfrm>
            <a:off x="8123927" y="4440149"/>
            <a:ext cx="26202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count 460.000000 mean 606.673913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std 568.921843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min 24.000000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25% 326.500000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50% 489.000000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75% 736.500000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max 5824.000000</a:t>
            </a:r>
            <a:endParaRPr lang="en-US" dirty="0"/>
          </a:p>
        </p:txBody>
      </p:sp>
      <p:pic>
        <p:nvPicPr>
          <p:cNvPr id="11" name="Picture 10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EE2C976C-7D4F-20B6-45EC-2DB5D9737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78" y="2322912"/>
            <a:ext cx="2671731" cy="1499617"/>
          </a:xfrm>
          <a:prstGeom prst="rect">
            <a:avLst/>
          </a:prstGeom>
        </p:spPr>
      </p:pic>
      <p:pic>
        <p:nvPicPr>
          <p:cNvPr id="12" name="Picture 11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07A87B46-2A81-2924-03BA-A4852FC34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895" y="4849426"/>
            <a:ext cx="2530414" cy="14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0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Preprocesamiento de los textos</a:t>
            </a:r>
            <a:endParaRPr lang="en-US" dirty="0"/>
          </a:p>
        </p:txBody>
      </p:sp>
      <p:pic>
        <p:nvPicPr>
          <p:cNvPr id="10" name="Picture 9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5B073E7-2BB8-9B8B-1D62-C997C623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2671731" cy="1499617"/>
          </a:xfrm>
          <a:prstGeom prst="rect">
            <a:avLst/>
          </a:prstGeom>
        </p:spPr>
      </p:pic>
      <p:pic>
        <p:nvPicPr>
          <p:cNvPr id="11" name="Picture 10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874D021-54CD-805F-4AF9-2E6CD182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89" y="4636362"/>
            <a:ext cx="2530414" cy="1423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CA0FF0-F25E-8E72-B5F6-B0E7A7C33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343" y="1916252"/>
            <a:ext cx="3675640" cy="1906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CE9BBA-9B1A-170B-5F4B-398E65120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056" y="4516841"/>
            <a:ext cx="3675639" cy="1906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4BBD97-6CED-C511-F27E-C433C3815EAC}"/>
              </a:ext>
            </a:extLst>
          </p:cNvPr>
          <p:cNvSpPr txBox="1"/>
          <p:nvPr/>
        </p:nvSpPr>
        <p:spPr>
          <a:xfrm>
            <a:off x="7921924" y="1803291"/>
            <a:ext cx="40185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var(--notebook-cell-output-font-family)"/>
              </a:rPr>
              <a:t>Palabras total </a:t>
            </a:r>
            <a:r>
              <a:rPr lang="en-US" b="0" i="0" dirty="0" err="1">
                <a:effectLst/>
                <a:latin typeface="var(--notebook-cell-output-font-family)"/>
              </a:rPr>
              <a:t>después</a:t>
            </a:r>
            <a:r>
              <a:rPr lang="en-US" b="0" i="0" dirty="0">
                <a:effectLst/>
                <a:latin typeface="var(--notebook-cell-output-font-family)"/>
              </a:rPr>
              <a:t> de </a:t>
            </a:r>
            <a:r>
              <a:rPr lang="en-US" b="0" i="0" dirty="0" err="1">
                <a:effectLst/>
                <a:latin typeface="var(--notebook-cell-output-font-family)"/>
              </a:rPr>
              <a:t>preprocesar</a:t>
            </a:r>
            <a:r>
              <a:rPr lang="en-US" b="0" i="0" dirty="0">
                <a:effectLst/>
                <a:latin typeface="var(--notebook-cell-output-font-family)"/>
              </a:rPr>
              <a:t>: 250357 </a:t>
            </a:r>
          </a:p>
          <a:p>
            <a:pPr algn="l"/>
            <a:r>
              <a:rPr lang="en-US" dirty="0">
                <a:latin typeface="var(--notebook-cell-output-font-family)"/>
              </a:rPr>
              <a:t>Más </a:t>
            </a:r>
            <a:r>
              <a:rPr lang="en-US" dirty="0" err="1">
                <a:latin typeface="var(--notebook-cell-output-font-family)"/>
              </a:rPr>
              <a:t>ocurrencias</a:t>
            </a:r>
            <a:r>
              <a:rPr lang="en-US" dirty="0">
                <a:latin typeface="var(--notebook-cell-output-font-family)"/>
              </a:rPr>
              <a:t>:</a:t>
            </a:r>
            <a:endParaRPr lang="en-US" b="0" i="0" dirty="0">
              <a:effectLst/>
              <a:latin typeface="Segoe WPC"/>
            </a:endParaRPr>
          </a:p>
          <a:p>
            <a:pPr algn="l"/>
            <a:r>
              <a:rPr lang="en-US" b="0" i="0" dirty="0">
                <a:effectLst/>
                <a:latin typeface="var(--notebook-cell-output-font-family)"/>
              </a:rPr>
              <a:t>[('</a:t>
            </a:r>
            <a:r>
              <a:rPr lang="en-US" b="0" i="0" dirty="0" err="1">
                <a:effectLst/>
                <a:latin typeface="var(--notebook-cell-output-font-family)"/>
              </a:rPr>
              <a:t>argentina</a:t>
            </a:r>
            <a:r>
              <a:rPr lang="en-US" b="0" i="0" dirty="0">
                <a:effectLst/>
                <a:latin typeface="var(--notebook-cell-output-font-family)"/>
              </a:rPr>
              <a:t>', 2998), ('</a:t>
            </a:r>
            <a:r>
              <a:rPr lang="en-US" b="0" i="0" dirty="0" err="1">
                <a:effectLst/>
                <a:latin typeface="var(--notebook-cell-output-font-family)"/>
              </a:rPr>
              <a:t>argentinos</a:t>
            </a:r>
            <a:r>
              <a:rPr lang="en-US" b="0" i="0" dirty="0">
                <a:effectLst/>
                <a:latin typeface="var(--notebook-cell-output-font-family)"/>
              </a:rPr>
              <a:t>', 2538), ('</a:t>
            </a:r>
            <a:r>
              <a:rPr lang="en-US" b="0" i="0" dirty="0" err="1">
                <a:effectLst/>
                <a:latin typeface="var(--notebook-cell-output-font-family)"/>
              </a:rPr>
              <a:t>país</a:t>
            </a:r>
            <a:r>
              <a:rPr lang="en-US" b="0" i="0" dirty="0">
                <a:effectLst/>
                <a:latin typeface="var(--notebook-cell-output-font-family)"/>
              </a:rPr>
              <a:t>', 2405), ('</a:t>
            </a:r>
            <a:r>
              <a:rPr lang="en-US" b="0" i="0" dirty="0" err="1">
                <a:effectLst/>
                <a:latin typeface="var(--notebook-cell-output-font-family)"/>
              </a:rPr>
              <a:t>años</a:t>
            </a:r>
            <a:r>
              <a:rPr lang="en-US" b="0" i="0" dirty="0">
                <a:effectLst/>
                <a:latin typeface="var(--notebook-cell-output-font-family)"/>
              </a:rPr>
              <a:t>', 2277), ('</a:t>
            </a:r>
            <a:r>
              <a:rPr lang="en-US" b="0" i="0" dirty="0" err="1">
                <a:effectLst/>
                <a:latin typeface="var(--notebook-cell-output-font-family)"/>
              </a:rPr>
              <a:t>mundo</a:t>
            </a:r>
            <a:r>
              <a:rPr lang="en-US" b="0" i="0" dirty="0">
                <a:effectLst/>
                <a:latin typeface="var(--notebook-cell-output-font-family)"/>
              </a:rPr>
              <a:t>', 1931), ('</a:t>
            </a:r>
            <a:r>
              <a:rPr lang="en-US" b="0" i="0" dirty="0" err="1">
                <a:effectLst/>
                <a:latin typeface="var(--notebook-cell-output-font-family)"/>
              </a:rPr>
              <a:t>acá</a:t>
            </a:r>
            <a:r>
              <a:rPr lang="en-US" b="0" i="0" dirty="0">
                <a:effectLst/>
                <a:latin typeface="var(--notebook-cell-output-font-family)"/>
              </a:rPr>
              <a:t>', 1859), ('gracias', 1818), ('</a:t>
            </a:r>
            <a:r>
              <a:rPr lang="en-US" b="0" i="0" dirty="0" err="1">
                <a:effectLst/>
                <a:latin typeface="var(--notebook-cell-output-font-family)"/>
              </a:rPr>
              <a:t>ustedes</a:t>
            </a:r>
            <a:r>
              <a:rPr lang="en-US" b="0" i="0" dirty="0">
                <a:effectLst/>
                <a:latin typeface="var(--notebook-cell-output-font-family)"/>
              </a:rPr>
              <a:t>', 1775), ('día', 1325), ('junto', 1273)]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0D7A6B-0C4C-0B80-AADF-A0D51986243E}"/>
              </a:ext>
            </a:extLst>
          </p:cNvPr>
          <p:cNvSpPr txBox="1"/>
          <p:nvPr/>
        </p:nvSpPr>
        <p:spPr>
          <a:xfrm>
            <a:off x="7796157" y="4406943"/>
            <a:ext cx="42700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var(--notebook-cell-output-font-family)"/>
              </a:rPr>
              <a:t>Palabras total </a:t>
            </a:r>
            <a:r>
              <a:rPr lang="en-US" b="0" i="0" dirty="0" err="1">
                <a:effectLst/>
                <a:latin typeface="var(--notebook-cell-output-font-family)"/>
              </a:rPr>
              <a:t>después</a:t>
            </a:r>
            <a:r>
              <a:rPr lang="en-US" b="0" i="0" dirty="0">
                <a:effectLst/>
                <a:latin typeface="var(--notebook-cell-output-font-family)"/>
              </a:rPr>
              <a:t> de </a:t>
            </a:r>
            <a:r>
              <a:rPr lang="en-US" b="0" i="0" dirty="0" err="1">
                <a:effectLst/>
                <a:latin typeface="var(--notebook-cell-output-font-family)"/>
              </a:rPr>
              <a:t>preprocesar</a:t>
            </a:r>
            <a:r>
              <a:rPr lang="en-US" b="0" i="0" dirty="0">
                <a:effectLst/>
                <a:latin typeface="var(--notebook-cell-output-font-family)"/>
              </a:rPr>
              <a:t>: 279070 </a:t>
            </a:r>
          </a:p>
          <a:p>
            <a:r>
              <a:rPr lang="en-US" dirty="0">
                <a:latin typeface="var(--notebook-cell-output-font-family)"/>
              </a:rPr>
              <a:t>Más </a:t>
            </a:r>
            <a:r>
              <a:rPr lang="en-US" dirty="0" err="1">
                <a:latin typeface="var(--notebook-cell-output-font-family)"/>
              </a:rPr>
              <a:t>ocurrencias</a:t>
            </a:r>
            <a:r>
              <a:rPr lang="en-US" dirty="0">
                <a:latin typeface="var(--notebook-cell-output-font-family)"/>
              </a:rPr>
              <a:t>:</a:t>
            </a:r>
            <a:endParaRPr lang="en-US" b="0" i="0" dirty="0">
              <a:effectLst/>
              <a:latin typeface="Segoe WPC"/>
            </a:endParaRPr>
          </a:p>
          <a:p>
            <a:pPr algn="l"/>
            <a:r>
              <a:rPr lang="en-US" b="0" i="0" dirty="0">
                <a:effectLst/>
                <a:latin typeface="var(--notebook-cell-output-font-family)"/>
              </a:rPr>
              <a:t>[('</a:t>
            </a:r>
            <a:r>
              <a:rPr lang="en-US" b="0" i="0" dirty="0" err="1">
                <a:effectLst/>
                <a:latin typeface="var(--notebook-cell-output-font-family)"/>
              </a:rPr>
              <a:t>argentina</a:t>
            </a:r>
            <a:r>
              <a:rPr lang="en-US" b="0" i="0" dirty="0">
                <a:effectLst/>
                <a:latin typeface="var(--notebook-cell-output-font-family)"/>
              </a:rPr>
              <a:t>', 4879), ('gracias', 2004), ('</a:t>
            </a:r>
            <a:r>
              <a:rPr lang="en-US" b="0" i="0" dirty="0" err="1">
                <a:effectLst/>
                <a:latin typeface="var(--notebook-cell-output-font-family)"/>
              </a:rPr>
              <a:t>país</a:t>
            </a:r>
            <a:r>
              <a:rPr lang="en-US" b="0" i="0" dirty="0">
                <a:effectLst/>
                <a:latin typeface="var(--notebook-cell-output-font-family)"/>
              </a:rPr>
              <a:t>', 1721), ('</a:t>
            </a:r>
            <a:r>
              <a:rPr lang="en-US" b="0" i="0" dirty="0" err="1">
                <a:effectLst/>
                <a:latin typeface="var(--notebook-cell-output-font-family)"/>
              </a:rPr>
              <a:t>mundo</a:t>
            </a:r>
            <a:r>
              <a:rPr lang="en-US" b="0" i="0" dirty="0">
                <a:effectLst/>
                <a:latin typeface="var(--notebook-cell-output-font-family)"/>
              </a:rPr>
              <a:t>', 1548), ('</a:t>
            </a:r>
            <a:r>
              <a:rPr lang="en-US" b="0" i="0" dirty="0" err="1">
                <a:effectLst/>
                <a:latin typeface="var(--notebook-cell-output-font-family)"/>
              </a:rPr>
              <a:t>argentinos</a:t>
            </a:r>
            <a:r>
              <a:rPr lang="en-US" b="0" i="0" dirty="0">
                <a:effectLst/>
                <a:latin typeface="var(--notebook-cell-output-font-family)"/>
              </a:rPr>
              <a:t>', 1509), ('día', 1462), ('</a:t>
            </a:r>
            <a:r>
              <a:rPr lang="en-US" b="0" i="0" dirty="0" err="1">
                <a:effectLst/>
                <a:latin typeface="var(--notebook-cell-output-font-family)"/>
              </a:rPr>
              <a:t>pandemia</a:t>
            </a:r>
            <a:r>
              <a:rPr lang="en-US" b="0" i="0" dirty="0">
                <a:effectLst/>
                <a:latin typeface="var(--notebook-cell-output-font-family)"/>
              </a:rPr>
              <a:t>', 1457), ('</a:t>
            </a:r>
            <a:r>
              <a:rPr lang="en-US" b="0" i="0" dirty="0" err="1">
                <a:effectLst/>
                <a:latin typeface="var(--notebook-cell-output-font-family)"/>
              </a:rPr>
              <a:t>años</a:t>
            </a:r>
            <a:r>
              <a:rPr lang="en-US" b="0" i="0" dirty="0">
                <a:effectLst/>
                <a:latin typeface="var(--notebook-cell-output-font-family)"/>
              </a:rPr>
              <a:t>', 1329), ('</a:t>
            </a:r>
            <a:r>
              <a:rPr lang="en-US" b="0" i="0" dirty="0" err="1">
                <a:effectLst/>
                <a:latin typeface="var(--notebook-cell-output-font-family)"/>
              </a:rPr>
              <a:t>ustedes</a:t>
            </a:r>
            <a:r>
              <a:rPr lang="en-US" b="0" i="0" dirty="0">
                <a:effectLst/>
                <a:latin typeface="var(--notebook-cell-output-font-family)"/>
              </a:rPr>
              <a:t>', 1016), ('</a:t>
            </a:r>
            <a:r>
              <a:rPr lang="en-US" b="0" i="0" dirty="0" err="1">
                <a:effectLst/>
                <a:latin typeface="var(--notebook-cell-output-font-family)"/>
              </a:rPr>
              <a:t>quiero</a:t>
            </a:r>
            <a:r>
              <a:rPr lang="en-US" b="0" i="0" dirty="0">
                <a:effectLst/>
                <a:latin typeface="var(--notebook-cell-output-font-family)"/>
              </a:rPr>
              <a:t>', 971)]</a:t>
            </a:r>
          </a:p>
        </p:txBody>
      </p:sp>
    </p:spTree>
    <p:extLst>
      <p:ext uri="{BB962C8B-B14F-4D97-AF65-F5344CB8AC3E}">
        <p14:creationId xmlns:p14="http://schemas.microsoft.com/office/powerpoint/2010/main" val="4181185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Preprocesamiento de los textos</a:t>
            </a:r>
            <a:endParaRPr lang="en-US" dirty="0"/>
          </a:p>
        </p:txBody>
      </p:sp>
      <p:pic>
        <p:nvPicPr>
          <p:cNvPr id="10" name="Picture 9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5B073E7-2BB8-9B8B-1D62-C997C623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2671731" cy="1499617"/>
          </a:xfrm>
          <a:prstGeom prst="rect">
            <a:avLst/>
          </a:prstGeom>
        </p:spPr>
      </p:pic>
      <p:pic>
        <p:nvPicPr>
          <p:cNvPr id="11" name="Picture 10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874D021-54CD-805F-4AF9-2E6CD182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89" y="4636362"/>
            <a:ext cx="2530414" cy="1423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8B1ED-4747-1924-55F2-A978ABDD3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964" y="1826748"/>
            <a:ext cx="3416072" cy="2268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626D6-49A2-6C8F-7C56-8546856E3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964" y="4202657"/>
            <a:ext cx="3416072" cy="2268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E7105-D20C-AF44-8554-74AAE68EDD32}"/>
              </a:ext>
            </a:extLst>
          </p:cNvPr>
          <p:cNvSpPr txBox="1"/>
          <p:nvPr/>
        </p:nvSpPr>
        <p:spPr>
          <a:xfrm>
            <a:off x="8451273" y="3205018"/>
            <a:ext cx="3020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Relación entre cantidad de palabras de cada discurso y su preprocesamiento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0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Preprocesamiento de los textos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E7105-D20C-AF44-8554-74AAE68EDD32}"/>
              </a:ext>
            </a:extLst>
          </p:cNvPr>
          <p:cNvSpPr txBox="1"/>
          <p:nvPr/>
        </p:nvSpPr>
        <p:spPr>
          <a:xfrm>
            <a:off x="920413" y="1816165"/>
            <a:ext cx="101213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Por último, se necesita construir una bolsa de palabras </a:t>
            </a:r>
            <a:r>
              <a:rPr lang="en-US" dirty="0"/>
              <a:t>(bag of words) para </a:t>
            </a:r>
            <a:r>
              <a:rPr lang="en-US" dirty="0" err="1"/>
              <a:t>entrenar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. El </a:t>
            </a:r>
            <a:r>
              <a:rPr lang="en-US" dirty="0" err="1"/>
              <a:t>cuerpo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que </a:t>
            </a:r>
            <a:r>
              <a:rPr lang="en-US" dirty="0" err="1"/>
              <a:t>nutre</a:t>
            </a:r>
            <a:r>
              <a:rPr lang="en-US" dirty="0"/>
              <a:t> a la </a:t>
            </a:r>
            <a:r>
              <a:rPr lang="en-US" dirty="0" err="1"/>
              <a:t>bolsa</a:t>
            </a:r>
            <a:r>
              <a:rPr lang="en-US" dirty="0"/>
              <a:t> de palabras son las palabras resultants del </a:t>
            </a:r>
            <a:r>
              <a:rPr lang="en-US" dirty="0" err="1"/>
              <a:t>preprocesamiento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bolsa</a:t>
            </a:r>
            <a:r>
              <a:rPr lang="en-US" dirty="0"/>
              <a:t> de palabras </a:t>
            </a:r>
            <a:r>
              <a:rPr lang="en-US" dirty="0" err="1"/>
              <a:t>corresponder</a:t>
            </a:r>
            <a:r>
              <a:rPr lang="es-AR" dirty="0"/>
              <a:t>á a una vectorización de las palabras en función de la frecuencia con las que aparecen en los textos.</a:t>
            </a:r>
          </a:p>
          <a:p>
            <a:endParaRPr lang="es-AR" dirty="0"/>
          </a:p>
          <a:p>
            <a:r>
              <a:rPr lang="es-AR" dirty="0"/>
              <a:t>Se utilizarán </a:t>
            </a:r>
            <a:r>
              <a:rPr lang="es-AR" dirty="0" err="1"/>
              <a:t>unigramas</a:t>
            </a:r>
            <a:r>
              <a:rPr lang="en-US" dirty="0"/>
              <a:t> (palabras </a:t>
            </a:r>
            <a:r>
              <a:rPr lang="es-AR" dirty="0"/>
              <a:t>únicas), </a:t>
            </a:r>
            <a:r>
              <a:rPr lang="es-AR" dirty="0" err="1"/>
              <a:t>bigramas</a:t>
            </a:r>
            <a:r>
              <a:rPr lang="es-AR" dirty="0"/>
              <a:t> (</a:t>
            </a:r>
            <a:r>
              <a:rPr lang="es-AR" dirty="0" err="1"/>
              <a:t>ej</a:t>
            </a:r>
            <a:r>
              <a:rPr lang="es-AR" dirty="0"/>
              <a:t>: Buenos Aires) y trigramas (Fondo Monetario Internacional). Son construcciones que pueden llegar a repetirse.</a:t>
            </a:r>
          </a:p>
          <a:p>
            <a:endParaRPr lang="es-AR" dirty="0"/>
          </a:p>
          <a:p>
            <a:r>
              <a:rPr lang="es-AR" dirty="0"/>
              <a:t>Se descartaran aquellas palabras 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Aparecen en menos de 10 discursos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Aparecen en más del 20% de los discursos</a:t>
            </a:r>
          </a:p>
          <a:p>
            <a:endParaRPr lang="es-AR" dirty="0"/>
          </a:p>
          <a:p>
            <a:r>
              <a:rPr lang="es-AR" dirty="0"/>
              <a:t>Por ejemplo, la palabra ‘</a:t>
            </a:r>
            <a:r>
              <a:rPr lang="es-AR" dirty="0" err="1"/>
              <a:t>Argentin</a:t>
            </a:r>
            <a:r>
              <a:rPr lang="en-US" dirty="0"/>
              <a:t>a’ se </a:t>
            </a:r>
            <a:r>
              <a:rPr lang="en-US" dirty="0" err="1"/>
              <a:t>repite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discursos</a:t>
            </a:r>
            <a:r>
              <a:rPr lang="en-US" dirty="0"/>
              <a:t> de ambos </a:t>
            </a:r>
            <a:r>
              <a:rPr lang="en-US" dirty="0" err="1"/>
              <a:t>presidentes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veces</a:t>
            </a:r>
            <a:r>
              <a:rPr lang="en-US" dirty="0"/>
              <a:t> y no </a:t>
            </a:r>
            <a:r>
              <a:rPr lang="en-US" dirty="0" err="1"/>
              <a:t>aporta</a:t>
            </a:r>
            <a:r>
              <a:rPr lang="en-US" dirty="0"/>
              <a:t> </a:t>
            </a:r>
            <a:r>
              <a:rPr lang="en-US" dirty="0" err="1"/>
              <a:t>signifcado</a:t>
            </a:r>
            <a:r>
              <a:rPr lang="en-US" dirty="0"/>
              <a:t> </a:t>
            </a:r>
            <a:r>
              <a:rPr lang="en-US" dirty="0" err="1"/>
              <a:t>alguno</a:t>
            </a:r>
            <a:r>
              <a:rPr lang="en-US" dirty="0"/>
              <a:t> a la </a:t>
            </a:r>
            <a:r>
              <a:rPr lang="en-US" dirty="0" err="1"/>
              <a:t>detecci</a:t>
            </a:r>
            <a:r>
              <a:rPr lang="es-AR" dirty="0" err="1"/>
              <a:t>ón</a:t>
            </a:r>
            <a:r>
              <a:rPr lang="es-AR" dirty="0"/>
              <a:t> de tópicos.</a:t>
            </a:r>
          </a:p>
        </p:txBody>
      </p:sp>
    </p:spTree>
    <p:extLst>
      <p:ext uri="{BB962C8B-B14F-4D97-AF65-F5344CB8AC3E}">
        <p14:creationId xmlns:p14="http://schemas.microsoft.com/office/powerpoint/2010/main" val="364573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Preprocesamiento de los textos</a:t>
            </a:r>
            <a:endParaRPr lang="en-US" dirty="0"/>
          </a:p>
        </p:txBody>
      </p:sp>
      <p:pic>
        <p:nvPicPr>
          <p:cNvPr id="10" name="Picture 9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5B073E7-2BB8-9B8B-1D62-C997C623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66" y="2261207"/>
            <a:ext cx="2671731" cy="1499617"/>
          </a:xfrm>
          <a:prstGeom prst="rect">
            <a:avLst/>
          </a:prstGeom>
        </p:spPr>
      </p:pic>
      <p:pic>
        <p:nvPicPr>
          <p:cNvPr id="11" name="Picture 10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874D021-54CD-805F-4AF9-2E6CD182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69" y="4596793"/>
            <a:ext cx="2530414" cy="142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6E148-34A0-C9E5-A91A-B7B705FB088C}"/>
              </a:ext>
            </a:extLst>
          </p:cNvPr>
          <p:cNvSpPr txBox="1"/>
          <p:nvPr/>
        </p:nvSpPr>
        <p:spPr>
          <a:xfrm>
            <a:off x="894209" y="1565847"/>
            <a:ext cx="1096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Vocabularios resultantes que entrenarán los modelos. Se muestran 100 palabras como máximo. Hay cerca de 4500 en ambos vocabularios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AD036-DFE2-7B61-32A0-EC44C631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1" y="2182889"/>
            <a:ext cx="3396456" cy="172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55EA9-DA40-B62B-949A-E843AB314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1" y="4446459"/>
            <a:ext cx="3528858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Entrenamiento del modelo</a:t>
            </a:r>
            <a:endParaRPr lang="en-US" dirty="0"/>
          </a:p>
        </p:txBody>
      </p:sp>
      <p:pic>
        <p:nvPicPr>
          <p:cNvPr id="10" name="Picture 9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5B073E7-2BB8-9B8B-1D62-C997C623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68" y="2803585"/>
            <a:ext cx="2671731" cy="1499617"/>
          </a:xfrm>
          <a:prstGeom prst="rect">
            <a:avLst/>
          </a:prstGeom>
        </p:spPr>
      </p:pic>
      <p:pic>
        <p:nvPicPr>
          <p:cNvPr id="11" name="Picture 10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D874D021-54CD-805F-4AF9-2E6CD1828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68" y="4726189"/>
            <a:ext cx="2530414" cy="142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6E148-34A0-C9E5-A91A-B7B705FB088C}"/>
              </a:ext>
            </a:extLst>
          </p:cNvPr>
          <p:cNvSpPr txBox="1"/>
          <p:nvPr/>
        </p:nvSpPr>
        <p:spPr>
          <a:xfrm>
            <a:off x="894209" y="1565847"/>
            <a:ext cx="10965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El número de tópicos es algo difícil de obtener ya que depende de la característica de los textos, ideas, </a:t>
            </a:r>
            <a:r>
              <a:rPr lang="es-AR" dirty="0" err="1"/>
              <a:t>etc</a:t>
            </a:r>
            <a:endParaRPr lang="es-AR" dirty="0"/>
          </a:p>
          <a:p>
            <a:r>
              <a:rPr lang="es-AR" dirty="0"/>
              <a:t>Existen métricas para determinarlos, aunque no son del todo precisas.</a:t>
            </a:r>
          </a:p>
          <a:p>
            <a:r>
              <a:rPr lang="es-AR" dirty="0"/>
              <a:t>El número de tópicos es input del modelo a entrenar, por lo tanto, puede verse sujeto a prueba y error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88D0D-057E-BF82-6A9F-9AC35AFA0FC1}"/>
              </a:ext>
            </a:extLst>
          </p:cNvPr>
          <p:cNvSpPr txBox="1"/>
          <p:nvPr/>
        </p:nvSpPr>
        <p:spPr>
          <a:xfrm>
            <a:off x="5555411" y="3105834"/>
            <a:ext cx="4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En el caso de los discursos del ex presidente Mauricio Macri, se encontró que con 5 tópicos se podían discriminar sus discursos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05DEA-E7ED-5653-9765-D25B79C68EB2}"/>
              </a:ext>
            </a:extLst>
          </p:cNvPr>
          <p:cNvSpPr txBox="1"/>
          <p:nvPr/>
        </p:nvSpPr>
        <p:spPr>
          <a:xfrm>
            <a:off x="5555411" y="4830488"/>
            <a:ext cx="4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En el caso de los discursos del presidente Alberto Fernández, se encontró que con 5 tópicos se podían discriminar sus discursos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8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Resultados</a:t>
            </a:r>
            <a:endParaRPr lang="en-US" dirty="0"/>
          </a:p>
        </p:txBody>
      </p:sp>
      <p:pic>
        <p:nvPicPr>
          <p:cNvPr id="10" name="Picture 9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5B073E7-2BB8-9B8B-1D62-C997C623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38" y="1824664"/>
            <a:ext cx="2671731" cy="1499617"/>
          </a:xfrm>
          <a:prstGeom prst="rect">
            <a:avLst/>
          </a:prstGeo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F7B97A4-1C6A-F536-C166-E96AE676D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188603"/>
              </p:ext>
            </p:extLst>
          </p:nvPr>
        </p:nvGraphicFramePr>
        <p:xfrm>
          <a:off x="3695859" y="1645749"/>
          <a:ext cx="8126740" cy="498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324">
                  <a:extLst>
                    <a:ext uri="{9D8B030D-6E8A-4147-A177-3AD203B41FA5}">
                      <a16:colId xmlns:a16="http://schemas.microsoft.com/office/drawing/2014/main" val="800556567"/>
                    </a:ext>
                  </a:extLst>
                </a:gridCol>
                <a:gridCol w="1658324">
                  <a:extLst>
                    <a:ext uri="{9D8B030D-6E8A-4147-A177-3AD203B41FA5}">
                      <a16:colId xmlns:a16="http://schemas.microsoft.com/office/drawing/2014/main" val="1231462321"/>
                    </a:ext>
                  </a:extLst>
                </a:gridCol>
                <a:gridCol w="2038764">
                  <a:extLst>
                    <a:ext uri="{9D8B030D-6E8A-4147-A177-3AD203B41FA5}">
                      <a16:colId xmlns:a16="http://schemas.microsoft.com/office/drawing/2014/main" val="3226260634"/>
                    </a:ext>
                  </a:extLst>
                </a:gridCol>
                <a:gridCol w="1479868">
                  <a:extLst>
                    <a:ext uri="{9D8B030D-6E8A-4147-A177-3AD203B41FA5}">
                      <a16:colId xmlns:a16="http://schemas.microsoft.com/office/drawing/2014/main" val="58850167"/>
                    </a:ext>
                  </a:extLst>
                </a:gridCol>
                <a:gridCol w="1291460">
                  <a:extLst>
                    <a:ext uri="{9D8B030D-6E8A-4147-A177-3AD203B41FA5}">
                      <a16:colId xmlns:a16="http://schemas.microsoft.com/office/drawing/2014/main" val="4147816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Tópico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Tópico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Tópico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Tópico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Tópico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30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Campo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María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Mercosur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Pública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Fuerzas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5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Pymes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Eugenia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Integración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Información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Armada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5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Industria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María Eugenia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Región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Docentes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Mujeres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703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Exportar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Agua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Visita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Llegamos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Fuerzas Armada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50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Trabajadores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Intendente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Internacional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Resultados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Paz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0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Producir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Feliz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Agenda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Pudimos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Libertad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39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Inflación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Gobernadora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Relación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Horacio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Defensa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1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Crear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Turismo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Desafíos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Justicia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Viva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12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Vaca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Norte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Señor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Internet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Servicio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2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Vaca Muerta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Elegir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Temas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Corrupción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Patria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815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ECONOMÍA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PROVINCIA BUENOS AIRES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RELACIONES INTERNACIONALES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MISCELANEO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DEFENSA</a:t>
                      </a:r>
                    </a:p>
                    <a:p>
                      <a:r>
                        <a:rPr lang="es-AR" dirty="0"/>
                        <a:t>SEGURIDAD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44137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221687-CF24-5A60-9601-A41B1AE9D282}"/>
              </a:ext>
            </a:extLst>
          </p:cNvPr>
          <p:cNvSpPr/>
          <p:nvPr/>
        </p:nvSpPr>
        <p:spPr>
          <a:xfrm>
            <a:off x="5529532" y="655608"/>
            <a:ext cx="86264" cy="7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F317B-F6FA-3389-EFF4-2B53B8E0179F}"/>
              </a:ext>
            </a:extLst>
          </p:cNvPr>
          <p:cNvSpPr txBox="1"/>
          <p:nvPr/>
        </p:nvSpPr>
        <p:spPr>
          <a:xfrm>
            <a:off x="646981" y="3493698"/>
            <a:ext cx="264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Las 10 palabras más frecuentes por tópico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86C1D-1257-FF3A-F8FE-98319AF56104}"/>
              </a:ext>
            </a:extLst>
          </p:cNvPr>
          <p:cNvSpPr txBox="1"/>
          <p:nvPr/>
        </p:nvSpPr>
        <p:spPr>
          <a:xfrm>
            <a:off x="369401" y="5987978"/>
            <a:ext cx="292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POSIBLES ETIQUETAS PARA</a:t>
            </a:r>
          </a:p>
          <a:p>
            <a:r>
              <a:rPr lang="es-AR" dirty="0"/>
              <a:t>CADA TÓPICO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1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76" y="489503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Resultados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21687-CF24-5A60-9601-A41B1AE9D282}"/>
              </a:ext>
            </a:extLst>
          </p:cNvPr>
          <p:cNvSpPr/>
          <p:nvPr/>
        </p:nvSpPr>
        <p:spPr>
          <a:xfrm>
            <a:off x="5529532" y="655608"/>
            <a:ext cx="86264" cy="7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0C33D-6CB6-30F8-C096-5F509439EE62}"/>
              </a:ext>
            </a:extLst>
          </p:cNvPr>
          <p:cNvSpPr txBox="1"/>
          <p:nvPr/>
        </p:nvSpPr>
        <p:spPr>
          <a:xfrm>
            <a:off x="4295955" y="1090410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307AB-7B1E-8B22-65DC-10CBCCBBE00A}"/>
              </a:ext>
            </a:extLst>
          </p:cNvPr>
          <p:cNvSpPr txBox="1"/>
          <p:nvPr/>
        </p:nvSpPr>
        <p:spPr>
          <a:xfrm>
            <a:off x="663307" y="2409250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1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92D5E-1DA8-EF7E-6468-9958288C7050}"/>
              </a:ext>
            </a:extLst>
          </p:cNvPr>
          <p:cNvSpPr txBox="1"/>
          <p:nvPr/>
        </p:nvSpPr>
        <p:spPr>
          <a:xfrm>
            <a:off x="7926282" y="2224584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3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98668-E728-8ED8-D28A-C4721815FC2E}"/>
              </a:ext>
            </a:extLst>
          </p:cNvPr>
          <p:cNvSpPr txBox="1"/>
          <p:nvPr/>
        </p:nvSpPr>
        <p:spPr>
          <a:xfrm>
            <a:off x="923976" y="4687273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4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93B406-FC14-5B47-F53A-5E9B56E883C4}"/>
              </a:ext>
            </a:extLst>
          </p:cNvPr>
          <p:cNvSpPr txBox="1"/>
          <p:nvPr/>
        </p:nvSpPr>
        <p:spPr>
          <a:xfrm>
            <a:off x="7608408" y="4582917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5</a:t>
            </a:r>
            <a:endParaRPr lang="en-US" dirty="0"/>
          </a:p>
        </p:txBody>
      </p:sp>
      <p:pic>
        <p:nvPicPr>
          <p:cNvPr id="4" name="Picture 3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7D8134E7-9BFA-4028-331C-85FFE902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41" y="3478511"/>
            <a:ext cx="2671731" cy="1499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27ECC-DF25-63A4-5F5F-99276FF4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4" y="2778582"/>
            <a:ext cx="3324225" cy="1724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FF551-1B68-2138-40EC-615DCF95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201" y="1391795"/>
            <a:ext cx="3324225" cy="1724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ABA3DD-6D35-5EA8-293E-ED9335854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522" y="2511545"/>
            <a:ext cx="3324225" cy="1724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242F91-CADE-D819-03D9-4681BE5D2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552" y="5056605"/>
            <a:ext cx="3324225" cy="17240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8AF5CA-8A28-58F5-6321-361E57910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680" y="4952249"/>
            <a:ext cx="33242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1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76" y="489503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Resultados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21687-CF24-5A60-9601-A41B1AE9D282}"/>
              </a:ext>
            </a:extLst>
          </p:cNvPr>
          <p:cNvSpPr/>
          <p:nvPr/>
        </p:nvSpPr>
        <p:spPr>
          <a:xfrm>
            <a:off x="5529532" y="655608"/>
            <a:ext cx="86264" cy="7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7D8134E7-9BFA-4028-331C-85FFE902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1" y="3351146"/>
            <a:ext cx="1799628" cy="1010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EFFCD-CAB1-C7A6-4B92-CB9EBDF7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50" y="1514030"/>
            <a:ext cx="9109494" cy="52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9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Resultados</a:t>
            </a:r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F7B97A4-1C6A-F536-C166-E96AE676D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85582"/>
              </p:ext>
            </p:extLst>
          </p:nvPr>
        </p:nvGraphicFramePr>
        <p:xfrm>
          <a:off x="3554542" y="1824664"/>
          <a:ext cx="836803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00556567"/>
                    </a:ext>
                  </a:extLst>
                </a:gridCol>
                <a:gridCol w="1865630">
                  <a:extLst>
                    <a:ext uri="{9D8B030D-6E8A-4147-A177-3AD203B41FA5}">
                      <a16:colId xmlns:a16="http://schemas.microsoft.com/office/drawing/2014/main" val="12314623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262606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885016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57185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Tópico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Tópico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Tópico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Tópico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r>
                        <a:rPr lang="es-AR" dirty="0" err="1"/>
                        <a:t>ópico</a:t>
                      </a:r>
                      <a:r>
                        <a:rPr lang="es-AR" dirty="0"/>
                        <a:t> 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30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Contagios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Universidades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Mercosur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Gas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Género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50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Camas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Viviendas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Global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Energía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Delito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5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Cuarentena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O</a:t>
                      </a:r>
                      <a:r>
                        <a:rPr lang="en-US" dirty="0"/>
                        <a:t>bra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pública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Marco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Guerra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Cultura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703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Enfermedad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Rioja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Recuperación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San Martín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Memoria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50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Contagio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Jorge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Diálogo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Continente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b="0" dirty="0"/>
                        <a:t>Arte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30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Inflación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Vivienda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Medidas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YPF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Crimen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39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Provincia aire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Ruta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Sostenible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Capitalismo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Jueces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51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Medidas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Educación</a:t>
                      </a:r>
                      <a:r>
                        <a:rPr lang="es-AR" baseline="0" dirty="0"/>
                        <a:t> pública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Integral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Litio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Adolfo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012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Jubilados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Perón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Programa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México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Violencia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2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Vacunación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Santa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Ambiental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Belgrano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Lucha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815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PANDEMIA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ESTADO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MERCOSUR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SOBERANIA ENERGÉTICA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JUSTICIA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60192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F221687-CF24-5A60-9601-A41B1AE9D282}"/>
              </a:ext>
            </a:extLst>
          </p:cNvPr>
          <p:cNvSpPr/>
          <p:nvPr/>
        </p:nvSpPr>
        <p:spPr>
          <a:xfrm>
            <a:off x="5529532" y="655608"/>
            <a:ext cx="86264" cy="7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F317B-F6FA-3389-EFF4-2B53B8E0179F}"/>
              </a:ext>
            </a:extLst>
          </p:cNvPr>
          <p:cNvSpPr txBox="1"/>
          <p:nvPr/>
        </p:nvSpPr>
        <p:spPr>
          <a:xfrm>
            <a:off x="646981" y="3493698"/>
            <a:ext cx="264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Las 10 palabras más frecuentes por tópico</a:t>
            </a:r>
            <a:endParaRPr lang="en-US" dirty="0"/>
          </a:p>
        </p:txBody>
      </p:sp>
      <p:pic>
        <p:nvPicPr>
          <p:cNvPr id="3" name="Picture 2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24F7A011-BEF2-521C-95E6-2ACC6F2E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9" y="1824664"/>
            <a:ext cx="2530414" cy="1423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CB587B-9821-D851-5C11-A2503EE28A9E}"/>
              </a:ext>
            </a:extLst>
          </p:cNvPr>
          <p:cNvSpPr txBox="1"/>
          <p:nvPr/>
        </p:nvSpPr>
        <p:spPr>
          <a:xfrm>
            <a:off x="500789" y="5897653"/>
            <a:ext cx="292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POSIBLES ETIQUETAS PARA</a:t>
            </a:r>
          </a:p>
          <a:p>
            <a:r>
              <a:rPr lang="es-AR" dirty="0"/>
              <a:t>CADA TÓPICO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0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9D6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s-AR" sz="3900">
                <a:solidFill>
                  <a:srgbClr val="FFFFFF"/>
                </a:solidFill>
              </a:rPr>
              <a:t>¿Sobre qué hablan los presidentes cuando dan discursos?</a:t>
            </a:r>
            <a:endParaRPr lang="en-US" sz="390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DF6F5-2A5C-5D00-F39E-54EBA6AC3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9311"/>
          <a:stretch/>
        </p:blipFill>
        <p:spPr>
          <a:xfrm>
            <a:off x="327547" y="321733"/>
            <a:ext cx="3448718" cy="4107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F7A286-8F98-B421-6A28-FC75ECF7C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6" r="2510" b="3"/>
          <a:stretch/>
        </p:blipFill>
        <p:spPr>
          <a:xfrm>
            <a:off x="3925067" y="321732"/>
            <a:ext cx="3448718" cy="41062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7F32C67-E904-A39F-EF21-8E3EBF708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840847"/>
              </p:ext>
            </p:extLst>
          </p:nvPr>
        </p:nvGraphicFramePr>
        <p:xfrm>
          <a:off x="8029319" y="917725"/>
          <a:ext cx="3424739" cy="485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76" y="489503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Resultados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21687-CF24-5A60-9601-A41B1AE9D282}"/>
              </a:ext>
            </a:extLst>
          </p:cNvPr>
          <p:cNvSpPr/>
          <p:nvPr/>
        </p:nvSpPr>
        <p:spPr>
          <a:xfrm>
            <a:off x="5529532" y="655608"/>
            <a:ext cx="86264" cy="7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24F7A011-BEF2-521C-95E6-2ACC6F2E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56" y="3429000"/>
            <a:ext cx="2530414" cy="1423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DA7E63-9D1B-8CC6-0F62-97434912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05" y="2711329"/>
            <a:ext cx="3324225" cy="172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E671-3FBC-A7B5-CA35-229AA299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51" y="1451273"/>
            <a:ext cx="3324225" cy="172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5ABEE9-19BB-E8A8-BBAF-4B3EF9427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597" y="2541738"/>
            <a:ext cx="3324225" cy="1724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40C33D-6CB6-30F8-C096-5F509439EE62}"/>
              </a:ext>
            </a:extLst>
          </p:cNvPr>
          <p:cNvSpPr txBox="1"/>
          <p:nvPr/>
        </p:nvSpPr>
        <p:spPr>
          <a:xfrm>
            <a:off x="4295955" y="1090410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2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307AB-7B1E-8B22-65DC-10CBCCBBE00A}"/>
              </a:ext>
            </a:extLst>
          </p:cNvPr>
          <p:cNvSpPr txBox="1"/>
          <p:nvPr/>
        </p:nvSpPr>
        <p:spPr>
          <a:xfrm>
            <a:off x="799381" y="2409250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1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92D5E-1DA8-EF7E-6468-9958288C7050}"/>
              </a:ext>
            </a:extLst>
          </p:cNvPr>
          <p:cNvSpPr txBox="1"/>
          <p:nvPr/>
        </p:nvSpPr>
        <p:spPr>
          <a:xfrm>
            <a:off x="7926282" y="2224584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3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98668-E728-8ED8-D28A-C4721815FC2E}"/>
              </a:ext>
            </a:extLst>
          </p:cNvPr>
          <p:cNvSpPr txBox="1"/>
          <p:nvPr/>
        </p:nvSpPr>
        <p:spPr>
          <a:xfrm>
            <a:off x="1555449" y="4552767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4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3BB227-587C-D651-4A41-96C5C39C3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408" y="4996699"/>
            <a:ext cx="3324225" cy="17240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93B406-FC14-5B47-F53A-5E9B56E883C4}"/>
              </a:ext>
            </a:extLst>
          </p:cNvPr>
          <p:cNvSpPr txBox="1"/>
          <p:nvPr/>
        </p:nvSpPr>
        <p:spPr>
          <a:xfrm>
            <a:off x="7608408" y="4582917"/>
            <a:ext cx="10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Tópico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E2305-E0A9-AF4D-9892-A8B5E22FE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314" y="4952249"/>
            <a:ext cx="33242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8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76" y="489503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Resultados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21687-CF24-5A60-9601-A41B1AE9D282}"/>
              </a:ext>
            </a:extLst>
          </p:cNvPr>
          <p:cNvSpPr/>
          <p:nvPr/>
        </p:nvSpPr>
        <p:spPr>
          <a:xfrm>
            <a:off x="5529532" y="655608"/>
            <a:ext cx="86264" cy="7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9E5952-5741-C09C-1ECB-84D9F42F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418" y="1469416"/>
            <a:ext cx="9538582" cy="5268446"/>
          </a:xfrm>
          <a:prstGeom prst="rect">
            <a:avLst/>
          </a:prstGeom>
        </p:spPr>
      </p:pic>
      <p:pic>
        <p:nvPicPr>
          <p:cNvPr id="8" name="Picture 7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BD099CAC-F67E-7B27-D655-E19B5930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80" y="3197643"/>
            <a:ext cx="2032314" cy="11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12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76" y="489503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CONCLUSIONES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21687-CF24-5A60-9601-A41B1AE9D282}"/>
              </a:ext>
            </a:extLst>
          </p:cNvPr>
          <p:cNvSpPr/>
          <p:nvPr/>
        </p:nvSpPr>
        <p:spPr>
          <a:xfrm>
            <a:off x="5529532" y="655608"/>
            <a:ext cx="86264" cy="77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A076ED0-F0E1-B94E-D782-F63C222E5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18552"/>
              </p:ext>
            </p:extLst>
          </p:nvPr>
        </p:nvGraphicFramePr>
        <p:xfrm>
          <a:off x="1004019" y="2215609"/>
          <a:ext cx="1065491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116">
                  <a:extLst>
                    <a:ext uri="{9D8B030D-6E8A-4147-A177-3AD203B41FA5}">
                      <a16:colId xmlns:a16="http://schemas.microsoft.com/office/drawing/2014/main" val="769842131"/>
                    </a:ext>
                  </a:extLst>
                </a:gridCol>
                <a:gridCol w="1451638">
                  <a:extLst>
                    <a:ext uri="{9D8B030D-6E8A-4147-A177-3AD203B41FA5}">
                      <a16:colId xmlns:a16="http://schemas.microsoft.com/office/drawing/2014/main" val="4092282691"/>
                    </a:ext>
                  </a:extLst>
                </a:gridCol>
                <a:gridCol w="1381201">
                  <a:extLst>
                    <a:ext uri="{9D8B030D-6E8A-4147-A177-3AD203B41FA5}">
                      <a16:colId xmlns:a16="http://schemas.microsoft.com/office/drawing/2014/main" val="3407235275"/>
                    </a:ext>
                  </a:extLst>
                </a:gridCol>
                <a:gridCol w="2001329">
                  <a:extLst>
                    <a:ext uri="{9D8B030D-6E8A-4147-A177-3AD203B41FA5}">
                      <a16:colId xmlns:a16="http://schemas.microsoft.com/office/drawing/2014/main" val="2374070388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488800737"/>
                    </a:ext>
                  </a:extLst>
                </a:gridCol>
                <a:gridCol w="2187131">
                  <a:extLst>
                    <a:ext uri="{9D8B030D-6E8A-4147-A177-3AD203B41FA5}">
                      <a16:colId xmlns:a16="http://schemas.microsoft.com/office/drawing/2014/main" val="3972432936"/>
                    </a:ext>
                  </a:extLst>
                </a:gridCol>
              </a:tblGrid>
              <a:tr h="1289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r>
                        <a:rPr lang="es-AR" dirty="0" err="1"/>
                        <a:t>ópico</a:t>
                      </a:r>
                      <a:r>
                        <a:rPr lang="es-AR" dirty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  <a:r>
                        <a:rPr lang="es-AR" dirty="0" err="1"/>
                        <a:t>ópico</a:t>
                      </a:r>
                      <a:r>
                        <a:rPr lang="es-AR" dirty="0"/>
                        <a:t> 2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r>
                        <a:rPr lang="es-AR" dirty="0" err="1"/>
                        <a:t>ópico</a:t>
                      </a:r>
                      <a:r>
                        <a:rPr lang="es-AR" dirty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  <a:r>
                        <a:rPr lang="es-AR" dirty="0" err="1"/>
                        <a:t>ópico</a:t>
                      </a:r>
                      <a:r>
                        <a:rPr lang="es-AR" dirty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</a:t>
                      </a:r>
                      <a:r>
                        <a:rPr lang="es-AR" dirty="0" err="1"/>
                        <a:t>ópico</a:t>
                      </a:r>
                      <a:r>
                        <a:rPr lang="es-AR" dirty="0"/>
                        <a:t> 5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64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Mauricio </a:t>
                      </a:r>
                      <a:r>
                        <a:rPr lang="en-US" dirty="0" err="1"/>
                        <a:t>Macri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ECONOMÍA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PROVINCIA BUENOS AIRES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RELACIONES INTERNACIONALES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MISCELANEO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DEFENSA </a:t>
                      </a:r>
                      <a:r>
                        <a:rPr lang="en-US" dirty="0"/>
                        <a:t>-</a:t>
                      </a:r>
                      <a:endParaRPr lang="es-AR" dirty="0"/>
                    </a:p>
                    <a:p>
                      <a:r>
                        <a:rPr lang="es-AR" dirty="0"/>
                        <a:t>SEGURIDAD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Alberto Fernández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PANDEMIA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ESTADO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MERCOSUR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SOBERANIA ENERGÉTICA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JUSTICIA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3920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CAD6BA9-EBC4-9675-F66F-F13CC66BF6F8}"/>
              </a:ext>
            </a:extLst>
          </p:cNvPr>
          <p:cNvSpPr txBox="1"/>
          <p:nvPr/>
        </p:nvSpPr>
        <p:spPr>
          <a:xfrm>
            <a:off x="1094356" y="4848046"/>
            <a:ext cx="1000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Es posible discriminar en temáticas los discursos de cada Presidente</a:t>
            </a:r>
          </a:p>
          <a:p>
            <a:endParaRPr lang="es-AR" dirty="0"/>
          </a:p>
          <a:p>
            <a:r>
              <a:rPr lang="es-AR" dirty="0"/>
              <a:t>El postulado de las etiquetas es algo propio, pueden diferir según criterios de cada uno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resultados</a:t>
            </a:r>
            <a:r>
              <a:rPr lang="en-US" dirty="0"/>
              <a:t> de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son </a:t>
            </a:r>
            <a:r>
              <a:rPr lang="en-US" dirty="0" err="1"/>
              <a:t>solamente</a:t>
            </a:r>
            <a:r>
              <a:rPr lang="en-US" dirty="0"/>
              <a:t> para </a:t>
            </a:r>
            <a:r>
              <a:rPr lang="en-US" dirty="0" err="1"/>
              <a:t>probar</a:t>
            </a:r>
            <a:r>
              <a:rPr lang="en-US" dirty="0"/>
              <a:t> la </a:t>
            </a:r>
            <a:r>
              <a:rPr lang="en-US" dirty="0" err="1"/>
              <a:t>técnica</a:t>
            </a:r>
            <a:r>
              <a:rPr lang="en-US" dirty="0"/>
              <a:t> LDA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discursos</a:t>
            </a:r>
            <a:r>
              <a:rPr lang="en-US" dirty="0"/>
              <a:t> </a:t>
            </a:r>
            <a:r>
              <a:rPr lang="en-US" dirty="0" err="1"/>
              <a:t>presidenciales</a:t>
            </a:r>
            <a:r>
              <a:rPr lang="en-US" dirty="0"/>
              <a:t>. No </a:t>
            </a:r>
            <a:r>
              <a:rPr lang="en-US" dirty="0" err="1"/>
              <a:t>representan</a:t>
            </a:r>
            <a:r>
              <a:rPr lang="en-US" dirty="0"/>
              <a:t> </a:t>
            </a:r>
            <a:r>
              <a:rPr lang="en-US" dirty="0" err="1"/>
              <a:t>posición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</a:t>
            </a:r>
            <a:r>
              <a:rPr lang="en-US" dirty="0" err="1"/>
              <a:t>alguna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mandatarios</a:t>
            </a:r>
            <a:r>
              <a:rPr lang="en-US" dirty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763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 err="1"/>
              <a:t>Latent</a:t>
            </a:r>
            <a:r>
              <a:rPr lang="es-AR" dirty="0"/>
              <a:t> Dirichlet </a:t>
            </a:r>
            <a:r>
              <a:rPr lang="es-AR" dirty="0" err="1"/>
              <a:t>allocation</a:t>
            </a:r>
            <a:r>
              <a:rPr lang="es-AR" dirty="0"/>
              <a:t> (LDA)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03AA2C3-57A2-212F-3670-EEEB43D70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88936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0D0CA95-D000-D7ED-F09B-9127B9C0FE80}"/>
              </a:ext>
            </a:extLst>
          </p:cNvPr>
          <p:cNvSpPr txBox="1"/>
          <p:nvPr/>
        </p:nvSpPr>
        <p:spPr>
          <a:xfrm>
            <a:off x="5451894" y="6419273"/>
            <a:ext cx="646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Source</a:t>
            </a:r>
            <a:r>
              <a:rPr lang="es-AR" dirty="0"/>
              <a:t>: </a:t>
            </a:r>
            <a:r>
              <a:rPr lang="en-US" dirty="0">
                <a:hlinkClick r:id="rId7"/>
              </a:rPr>
              <a:t>https://www.jmlr.org/papers/volume3/blei03a/blei03a.pdf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86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 err="1"/>
              <a:t>Latent</a:t>
            </a:r>
            <a:r>
              <a:rPr lang="es-AR" dirty="0"/>
              <a:t> Dirichlet </a:t>
            </a:r>
            <a:r>
              <a:rPr lang="es-AR" dirty="0" err="1"/>
              <a:t>allocation</a:t>
            </a:r>
            <a:r>
              <a:rPr lang="es-AR" dirty="0"/>
              <a:t> (LDA)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0CA95-D000-D7ED-F09B-9127B9C0FE80}"/>
              </a:ext>
            </a:extLst>
          </p:cNvPr>
          <p:cNvSpPr txBox="1"/>
          <p:nvPr/>
        </p:nvSpPr>
        <p:spPr>
          <a:xfrm>
            <a:off x="5451894" y="6419273"/>
            <a:ext cx="646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Source</a:t>
            </a:r>
            <a:r>
              <a:rPr lang="es-AR" dirty="0"/>
              <a:t>: </a:t>
            </a:r>
            <a:r>
              <a:rPr lang="en-US" dirty="0">
                <a:hlinkClick r:id="rId2"/>
              </a:rPr>
              <a:t>https://www.jmlr.org/papers/volume3/blei03a/blei03a.pdf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EA1D0-AA7A-5EE3-9496-CC4019E0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7" y="1943007"/>
            <a:ext cx="5174803" cy="2358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4042C-AA18-525E-964E-985D8C62E819}"/>
              </a:ext>
            </a:extLst>
          </p:cNvPr>
          <p:cNvSpPr txBox="1"/>
          <p:nvPr/>
        </p:nvSpPr>
        <p:spPr>
          <a:xfrm>
            <a:off x="5573828" y="2264681"/>
            <a:ext cx="6219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Representación Gráfica del Modelo: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s-A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siendo la distribución de palabras en cada tópico,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θ la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distribución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tópicos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discurso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cuerpo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total de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discurso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z y w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tópicos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palabras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5882D5-DBD7-8082-0233-CB38A3C42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17" y="4502612"/>
            <a:ext cx="9354856" cy="10574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8A35AB-6661-7CC3-E9EF-D1256DA75D1C}"/>
              </a:ext>
            </a:extLst>
          </p:cNvPr>
          <p:cNvSpPr txBox="1"/>
          <p:nvPr/>
        </p:nvSpPr>
        <p:spPr>
          <a:xfrm>
            <a:off x="1024128" y="5706306"/>
            <a:ext cx="661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Representación Analítica de LDA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 err="1"/>
              <a:t>Latent</a:t>
            </a:r>
            <a:r>
              <a:rPr lang="es-AR" dirty="0"/>
              <a:t> Dirichlet </a:t>
            </a:r>
            <a:r>
              <a:rPr lang="es-AR" dirty="0" err="1"/>
              <a:t>allocation</a:t>
            </a:r>
            <a:r>
              <a:rPr lang="es-AR" dirty="0"/>
              <a:t> (LDA)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0CA95-D000-D7ED-F09B-9127B9C0FE80}"/>
              </a:ext>
            </a:extLst>
          </p:cNvPr>
          <p:cNvSpPr txBox="1"/>
          <p:nvPr/>
        </p:nvSpPr>
        <p:spPr>
          <a:xfrm>
            <a:off x="5451894" y="6419273"/>
            <a:ext cx="646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Source</a:t>
            </a:r>
            <a:r>
              <a:rPr lang="es-AR" dirty="0"/>
              <a:t>: </a:t>
            </a:r>
            <a:r>
              <a:rPr lang="en-US" dirty="0">
                <a:hlinkClick r:id="rId2"/>
              </a:rPr>
              <a:t>https://www.jmlr.org/papers/volume3/blei03a/blei03a.pdf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3986C-5226-EA17-6A87-3AB4FCB5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084832"/>
            <a:ext cx="5977106" cy="3736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67069-73E5-1494-2825-29AFB23DB9E4}"/>
              </a:ext>
            </a:extLst>
          </p:cNvPr>
          <p:cNvSpPr txBox="1"/>
          <p:nvPr/>
        </p:nvSpPr>
        <p:spPr>
          <a:xfrm>
            <a:off x="6927272" y="3130572"/>
            <a:ext cx="4710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Básicamente, es un algoritmo que encuentra temas latentes en un cuerpo de texto formado por diferentes textos y los asocia a palabras comunes que se repiten en los mismos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3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Análisis exploratorio de datos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03E7F-71D1-540C-3BAC-0325884F09B2}"/>
              </a:ext>
            </a:extLst>
          </p:cNvPr>
          <p:cNvSpPr txBox="1"/>
          <p:nvPr/>
        </p:nvSpPr>
        <p:spPr>
          <a:xfrm>
            <a:off x="913180" y="1834666"/>
            <a:ext cx="9107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discursos</a:t>
            </a:r>
            <a:r>
              <a:rPr lang="en-US" dirty="0"/>
              <a:t> y la palabras del ex </a:t>
            </a:r>
            <a:r>
              <a:rPr lang="en-US" dirty="0" err="1"/>
              <a:t>presidente</a:t>
            </a:r>
            <a:r>
              <a:rPr lang="en-US" dirty="0"/>
              <a:t> Mauricio </a:t>
            </a:r>
            <a:r>
              <a:rPr lang="en-US" dirty="0" err="1"/>
              <a:t>Macri</a:t>
            </a:r>
            <a:r>
              <a:rPr lang="en-US" dirty="0"/>
              <a:t> </a:t>
            </a:r>
            <a:r>
              <a:rPr lang="en-US" dirty="0" err="1"/>
              <a:t>corresponden</a:t>
            </a:r>
            <a:r>
              <a:rPr lang="en-US" dirty="0"/>
              <a:t> a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per</a:t>
            </a:r>
            <a:r>
              <a:rPr lang="es-AR" dirty="0" err="1"/>
              <a:t>íodo</a:t>
            </a:r>
            <a:r>
              <a:rPr lang="es-AR" dirty="0"/>
              <a:t> presidencial 2015</a:t>
            </a:r>
            <a:r>
              <a:rPr lang="en-US" dirty="0"/>
              <a:t>-2019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discursos</a:t>
            </a:r>
            <a:r>
              <a:rPr lang="en-US" dirty="0"/>
              <a:t> y la palabras del actual </a:t>
            </a:r>
            <a:r>
              <a:rPr lang="en-US" dirty="0" err="1"/>
              <a:t>presidente</a:t>
            </a:r>
            <a:r>
              <a:rPr lang="en-US" dirty="0"/>
              <a:t> Alberto Fernández </a:t>
            </a:r>
            <a:r>
              <a:rPr lang="en-US" dirty="0" err="1"/>
              <a:t>corresponden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inicio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2019 hasta </a:t>
            </a:r>
            <a:r>
              <a:rPr lang="en-US" dirty="0" err="1"/>
              <a:t>el</a:t>
            </a:r>
            <a:r>
              <a:rPr lang="en-US" dirty="0"/>
              <a:t> 21/09/2022.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90CFE-6C0A-CB3C-E9FB-2D8B836BAA7B}"/>
              </a:ext>
            </a:extLst>
          </p:cNvPr>
          <p:cNvSpPr txBox="1"/>
          <p:nvPr/>
        </p:nvSpPr>
        <p:spPr>
          <a:xfrm>
            <a:off x="865747" y="3638817"/>
            <a:ext cx="986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Primero, </a:t>
            </a:r>
            <a:r>
              <a:rPr lang="en-US" dirty="0" err="1"/>
              <a:t>mostraremos</a:t>
            </a:r>
            <a:r>
              <a:rPr lang="en-US" dirty="0"/>
              <a:t> la </a:t>
            </a:r>
            <a:r>
              <a:rPr lang="en-US" dirty="0" err="1"/>
              <a:t>cantidad</a:t>
            </a:r>
            <a:r>
              <a:rPr lang="en-US" dirty="0"/>
              <a:t> total de palabras y las palabras que m</a:t>
            </a:r>
            <a:r>
              <a:rPr lang="es-AR" dirty="0" err="1"/>
              <a:t>ás</a:t>
            </a:r>
            <a:r>
              <a:rPr lang="es-AR" dirty="0"/>
              <a:t> se repiten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64520-F2D4-662D-CAAB-F1528B52A14C}"/>
              </a:ext>
            </a:extLst>
          </p:cNvPr>
          <p:cNvSpPr txBox="1"/>
          <p:nvPr/>
        </p:nvSpPr>
        <p:spPr>
          <a:xfrm>
            <a:off x="2300837" y="4334972"/>
            <a:ext cx="34961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var(--notebook-cell-output-font-family)"/>
              </a:rPr>
              <a:t>Total palabras </a:t>
            </a:r>
            <a:r>
              <a:rPr lang="en-US" b="0" i="0" dirty="0" err="1">
                <a:effectLst/>
                <a:latin typeface="var(--notebook-cell-output-font-family)"/>
              </a:rPr>
              <a:t>en</a:t>
            </a:r>
            <a:r>
              <a:rPr lang="en-US" b="0" i="0" dirty="0">
                <a:effectLst/>
                <a:latin typeface="var(--notebook-cell-output-font-family)"/>
              </a:rPr>
              <a:t> </a:t>
            </a:r>
            <a:r>
              <a:rPr lang="en-US" b="0" i="0" dirty="0" err="1">
                <a:effectLst/>
                <a:latin typeface="var(--notebook-cell-output-font-family)"/>
              </a:rPr>
              <a:t>discursos</a:t>
            </a:r>
            <a:r>
              <a:rPr lang="en-US" b="0" i="0" dirty="0">
                <a:effectLst/>
                <a:latin typeface="var(--notebook-cell-output-font-family)"/>
              </a:rPr>
              <a:t> de Mauricio </a:t>
            </a:r>
            <a:r>
              <a:rPr lang="en-US" b="0" i="0" dirty="0" err="1">
                <a:effectLst/>
                <a:latin typeface="var(--notebook-cell-output-font-family)"/>
              </a:rPr>
              <a:t>Macri</a:t>
            </a:r>
            <a:r>
              <a:rPr lang="en-US" b="0" i="0" dirty="0">
                <a:effectLst/>
                <a:latin typeface="var(--notebook-cell-output-font-family)"/>
              </a:rPr>
              <a:t>: 713679 </a:t>
            </a:r>
          </a:p>
          <a:p>
            <a:pPr algn="l"/>
            <a:endParaRPr lang="en-US" b="0" i="0" dirty="0">
              <a:effectLst/>
              <a:latin typeface="Segoe WPC"/>
            </a:endParaRPr>
          </a:p>
          <a:p>
            <a:pPr algn="l"/>
            <a:r>
              <a:rPr lang="en-US" b="0" i="0" dirty="0">
                <a:effectLst/>
                <a:latin typeface="var(--notebook-cell-output-font-family)"/>
              </a:rPr>
              <a:t>[('que', 43635), ('de', 32005), ('la', 20501), ('y', 19750), ('a', 19740), ('</a:t>
            </a:r>
            <a:r>
              <a:rPr lang="en-US" b="0" i="0" dirty="0" err="1">
                <a:effectLst/>
                <a:latin typeface="var(--notebook-cell-output-font-family)"/>
              </a:rPr>
              <a:t>en</a:t>
            </a:r>
            <a:r>
              <a:rPr lang="en-US" b="0" i="0" dirty="0">
                <a:effectLst/>
                <a:latin typeface="var(--notebook-cell-output-font-family)"/>
              </a:rPr>
              <a:t>', 17356), ('</a:t>
            </a:r>
            <a:r>
              <a:rPr lang="en-US" b="0" i="0" dirty="0" err="1">
                <a:effectLst/>
                <a:latin typeface="var(--notebook-cell-output-font-family)"/>
              </a:rPr>
              <a:t>el</a:t>
            </a:r>
            <a:r>
              <a:rPr lang="en-US" b="0" i="0" dirty="0">
                <a:effectLst/>
                <a:latin typeface="var(--notebook-cell-output-font-family)"/>
              </a:rPr>
              <a:t>', 15323), ('</a:t>
            </a:r>
            <a:r>
              <a:rPr lang="en-US" b="0" i="0" dirty="0" err="1">
                <a:effectLst/>
                <a:latin typeface="var(--notebook-cell-output-font-family)"/>
              </a:rPr>
              <a:t>los</a:t>
            </a:r>
            <a:r>
              <a:rPr lang="en-US" b="0" i="0" dirty="0">
                <a:effectLst/>
                <a:latin typeface="var(--notebook-cell-output-font-family)"/>
              </a:rPr>
              <a:t>', 10471), ('es', 10065), ('para', 7841)]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37880-EA6A-6F0F-9C32-F2BFCD4518BB}"/>
              </a:ext>
            </a:extLst>
          </p:cNvPr>
          <p:cNvSpPr txBox="1"/>
          <p:nvPr/>
        </p:nvSpPr>
        <p:spPr>
          <a:xfrm>
            <a:off x="8076490" y="4334971"/>
            <a:ext cx="39077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var(--notebook-cell-output-font-family)"/>
              </a:rPr>
              <a:t>Total palabras </a:t>
            </a:r>
            <a:r>
              <a:rPr lang="en-US" b="0" i="0" dirty="0" err="1">
                <a:effectLst/>
                <a:latin typeface="var(--notebook-cell-output-font-family)"/>
              </a:rPr>
              <a:t>en</a:t>
            </a:r>
            <a:r>
              <a:rPr lang="en-US" b="0" i="0" dirty="0">
                <a:effectLst/>
                <a:latin typeface="var(--notebook-cell-output-font-family)"/>
              </a:rPr>
              <a:t> </a:t>
            </a:r>
            <a:r>
              <a:rPr lang="en-US" b="0" i="0" dirty="0" err="1">
                <a:effectLst/>
                <a:latin typeface="var(--notebook-cell-output-font-family)"/>
              </a:rPr>
              <a:t>discursos</a:t>
            </a:r>
            <a:r>
              <a:rPr lang="en-US" b="0" i="0" dirty="0">
                <a:effectLst/>
                <a:latin typeface="var(--notebook-cell-output-font-family)"/>
              </a:rPr>
              <a:t> de Alberto Fernandez: 769826 </a:t>
            </a:r>
          </a:p>
          <a:p>
            <a:pPr algn="l"/>
            <a:endParaRPr lang="en-US" b="0" i="0" dirty="0">
              <a:effectLst/>
              <a:latin typeface="Segoe WPC"/>
            </a:endParaRPr>
          </a:p>
          <a:p>
            <a:pPr algn="l"/>
            <a:r>
              <a:rPr lang="en-US" b="0" i="0" dirty="0">
                <a:effectLst/>
                <a:latin typeface="var(--notebook-cell-output-font-family)"/>
              </a:rPr>
              <a:t>[('que', 43521), ('de', 35509), ('la', 26203), ('y', 23567), ('a', 20006), ('</a:t>
            </a:r>
            <a:r>
              <a:rPr lang="en-US" b="0" i="0" dirty="0" err="1">
                <a:effectLst/>
                <a:latin typeface="var(--notebook-cell-output-font-family)"/>
              </a:rPr>
              <a:t>en</a:t>
            </a:r>
            <a:r>
              <a:rPr lang="en-US" b="0" i="0" dirty="0">
                <a:effectLst/>
                <a:latin typeface="var(--notebook-cell-output-font-family)"/>
              </a:rPr>
              <a:t>', 18259), ('</a:t>
            </a:r>
            <a:r>
              <a:rPr lang="en-US" b="0" i="0" dirty="0" err="1">
                <a:effectLst/>
                <a:latin typeface="var(--notebook-cell-output-font-family)"/>
              </a:rPr>
              <a:t>el</a:t>
            </a:r>
            <a:r>
              <a:rPr lang="en-US" b="0" i="0" dirty="0">
                <a:effectLst/>
                <a:latin typeface="var(--notebook-cell-output-font-family)"/>
              </a:rPr>
              <a:t>', 17509), ('</a:t>
            </a:r>
            <a:r>
              <a:rPr lang="en-US" b="0" i="0" dirty="0" err="1">
                <a:effectLst/>
                <a:latin typeface="var(--notebook-cell-output-font-family)"/>
              </a:rPr>
              <a:t>los</a:t>
            </a:r>
            <a:r>
              <a:rPr lang="en-US" b="0" i="0" dirty="0">
                <a:effectLst/>
                <a:latin typeface="var(--notebook-cell-output-font-family)"/>
              </a:rPr>
              <a:t>', 11597), ('es', 9923), ('un', 9451)]</a:t>
            </a:r>
          </a:p>
        </p:txBody>
      </p:sp>
      <p:pic>
        <p:nvPicPr>
          <p:cNvPr id="12" name="Picture 11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EC193E3-21BB-CFC8-94A0-8DAC2B85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4" y="4745209"/>
            <a:ext cx="1899849" cy="1066367"/>
          </a:xfrm>
          <a:prstGeom prst="rect">
            <a:avLst/>
          </a:prstGeom>
        </p:spPr>
      </p:pic>
      <p:pic>
        <p:nvPicPr>
          <p:cNvPr id="13" name="Picture 12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33A2F4FC-5DFA-0A35-166D-B30637C7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4745209"/>
            <a:ext cx="2025541" cy="113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Análisis exploratorio de datos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64520-F2D4-662D-CAAB-F1528B52A14C}"/>
              </a:ext>
            </a:extLst>
          </p:cNvPr>
          <p:cNvSpPr txBox="1"/>
          <p:nvPr/>
        </p:nvSpPr>
        <p:spPr>
          <a:xfrm>
            <a:off x="1196657" y="1911676"/>
            <a:ext cx="34961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var(--notebook-cell-output-font-family)"/>
              </a:rPr>
              <a:t>Total palabras </a:t>
            </a:r>
            <a:r>
              <a:rPr lang="en-US" b="0" i="0" dirty="0" err="1">
                <a:effectLst/>
                <a:latin typeface="var(--notebook-cell-output-font-family)"/>
              </a:rPr>
              <a:t>en</a:t>
            </a:r>
            <a:r>
              <a:rPr lang="en-US" b="0" i="0" dirty="0">
                <a:effectLst/>
                <a:latin typeface="var(--notebook-cell-output-font-family)"/>
              </a:rPr>
              <a:t> </a:t>
            </a:r>
            <a:r>
              <a:rPr lang="en-US" b="0" i="0" dirty="0" err="1">
                <a:effectLst/>
                <a:latin typeface="var(--notebook-cell-output-font-family)"/>
              </a:rPr>
              <a:t>discursos</a:t>
            </a:r>
            <a:r>
              <a:rPr lang="en-US" b="0" i="0" dirty="0">
                <a:effectLst/>
                <a:latin typeface="var(--notebook-cell-output-font-family)"/>
              </a:rPr>
              <a:t> de Mauricio </a:t>
            </a:r>
            <a:r>
              <a:rPr lang="en-US" b="0" i="0" dirty="0" err="1">
                <a:effectLst/>
                <a:latin typeface="var(--notebook-cell-output-font-family)"/>
              </a:rPr>
              <a:t>Macri</a:t>
            </a:r>
            <a:r>
              <a:rPr lang="en-US" b="0" i="0" dirty="0">
                <a:effectLst/>
                <a:latin typeface="var(--notebook-cell-output-font-family)"/>
              </a:rPr>
              <a:t>: 713679 </a:t>
            </a:r>
          </a:p>
          <a:p>
            <a:pPr algn="l"/>
            <a:endParaRPr lang="en-US" b="0" i="0" dirty="0">
              <a:effectLst/>
              <a:latin typeface="Segoe WPC"/>
            </a:endParaRPr>
          </a:p>
          <a:p>
            <a:pPr algn="l"/>
            <a:r>
              <a:rPr lang="en-US" b="0" i="0" dirty="0">
                <a:effectLst/>
                <a:latin typeface="var(--notebook-cell-output-font-family)"/>
              </a:rPr>
              <a:t>[('que', 43635), ('de', 32005), ('la', 20501), ('y', 19750), ('a', 19740), ('</a:t>
            </a:r>
            <a:r>
              <a:rPr lang="en-US" b="0" i="0" dirty="0" err="1">
                <a:effectLst/>
                <a:latin typeface="var(--notebook-cell-output-font-family)"/>
              </a:rPr>
              <a:t>en</a:t>
            </a:r>
            <a:r>
              <a:rPr lang="en-US" b="0" i="0" dirty="0">
                <a:effectLst/>
                <a:latin typeface="var(--notebook-cell-output-font-family)"/>
              </a:rPr>
              <a:t>', 17356), ('</a:t>
            </a:r>
            <a:r>
              <a:rPr lang="en-US" b="0" i="0" dirty="0" err="1">
                <a:effectLst/>
                <a:latin typeface="var(--notebook-cell-output-font-family)"/>
              </a:rPr>
              <a:t>el</a:t>
            </a:r>
            <a:r>
              <a:rPr lang="en-US" b="0" i="0" dirty="0">
                <a:effectLst/>
                <a:latin typeface="var(--notebook-cell-output-font-family)"/>
              </a:rPr>
              <a:t>', 15323), ('</a:t>
            </a:r>
            <a:r>
              <a:rPr lang="en-US" b="0" i="0" dirty="0" err="1">
                <a:effectLst/>
                <a:latin typeface="var(--notebook-cell-output-font-family)"/>
              </a:rPr>
              <a:t>los</a:t>
            </a:r>
            <a:r>
              <a:rPr lang="en-US" b="0" i="0" dirty="0">
                <a:effectLst/>
                <a:latin typeface="var(--notebook-cell-output-font-family)"/>
              </a:rPr>
              <a:t>', 10471), ('es', 10065), ('para', 7841)]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37880-EA6A-6F0F-9C32-F2BFCD4518BB}"/>
              </a:ext>
            </a:extLst>
          </p:cNvPr>
          <p:cNvSpPr txBox="1"/>
          <p:nvPr/>
        </p:nvSpPr>
        <p:spPr>
          <a:xfrm>
            <a:off x="6185140" y="1911675"/>
            <a:ext cx="39077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var(--notebook-cell-output-font-family)"/>
              </a:rPr>
              <a:t>Total palabras </a:t>
            </a:r>
            <a:r>
              <a:rPr lang="en-US" b="0" i="0" dirty="0" err="1">
                <a:effectLst/>
                <a:latin typeface="var(--notebook-cell-output-font-family)"/>
              </a:rPr>
              <a:t>en</a:t>
            </a:r>
            <a:r>
              <a:rPr lang="en-US" b="0" i="0" dirty="0">
                <a:effectLst/>
                <a:latin typeface="var(--notebook-cell-output-font-family)"/>
              </a:rPr>
              <a:t> </a:t>
            </a:r>
            <a:r>
              <a:rPr lang="en-US" b="0" i="0" dirty="0" err="1">
                <a:effectLst/>
                <a:latin typeface="var(--notebook-cell-output-font-family)"/>
              </a:rPr>
              <a:t>discursos</a:t>
            </a:r>
            <a:r>
              <a:rPr lang="en-US" b="0" i="0" dirty="0">
                <a:effectLst/>
                <a:latin typeface="var(--notebook-cell-output-font-family)"/>
              </a:rPr>
              <a:t> de Alberto Fernandez: 769826 </a:t>
            </a:r>
          </a:p>
          <a:p>
            <a:pPr algn="l"/>
            <a:endParaRPr lang="en-US" b="0" i="0" dirty="0">
              <a:effectLst/>
              <a:latin typeface="Segoe WPC"/>
            </a:endParaRPr>
          </a:p>
          <a:p>
            <a:pPr algn="l"/>
            <a:r>
              <a:rPr lang="en-US" b="0" i="0" dirty="0">
                <a:effectLst/>
                <a:latin typeface="var(--notebook-cell-output-font-family)"/>
              </a:rPr>
              <a:t>[('que', 43521), ('de', 35509), ('la', 26203), ('y', 23567), ('a', 20006), ('</a:t>
            </a:r>
            <a:r>
              <a:rPr lang="en-US" b="0" i="0" dirty="0" err="1">
                <a:effectLst/>
                <a:latin typeface="var(--notebook-cell-output-font-family)"/>
              </a:rPr>
              <a:t>en</a:t>
            </a:r>
            <a:r>
              <a:rPr lang="en-US" b="0" i="0" dirty="0">
                <a:effectLst/>
                <a:latin typeface="var(--notebook-cell-output-font-family)"/>
              </a:rPr>
              <a:t>', 18259), ('</a:t>
            </a:r>
            <a:r>
              <a:rPr lang="en-US" b="0" i="0" dirty="0" err="1">
                <a:effectLst/>
                <a:latin typeface="var(--notebook-cell-output-font-family)"/>
              </a:rPr>
              <a:t>el</a:t>
            </a:r>
            <a:r>
              <a:rPr lang="en-US" b="0" i="0" dirty="0">
                <a:effectLst/>
                <a:latin typeface="var(--notebook-cell-output-font-family)"/>
              </a:rPr>
              <a:t>', 17509), ('</a:t>
            </a:r>
            <a:r>
              <a:rPr lang="en-US" b="0" i="0" dirty="0" err="1">
                <a:effectLst/>
                <a:latin typeface="var(--notebook-cell-output-font-family)"/>
              </a:rPr>
              <a:t>los</a:t>
            </a:r>
            <a:r>
              <a:rPr lang="en-US" b="0" i="0" dirty="0">
                <a:effectLst/>
                <a:latin typeface="var(--notebook-cell-output-font-family)"/>
              </a:rPr>
              <a:t>', 11597), ('es', 9923), ('un', 9451)]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A0CBC-E67C-414C-C280-CB71D743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52" y="4214632"/>
            <a:ext cx="4514716" cy="2341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DDE6A4-BC3D-744A-1495-4ED2DF71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140" y="4098737"/>
            <a:ext cx="4738182" cy="24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6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Análisis exploratorio de datos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77A00-621A-9712-6A08-92517814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890" y="1882092"/>
            <a:ext cx="3614942" cy="2479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0E72EC-0FDB-04F3-FFC0-088E20AC234F}"/>
              </a:ext>
            </a:extLst>
          </p:cNvPr>
          <p:cNvSpPr txBox="1"/>
          <p:nvPr/>
        </p:nvSpPr>
        <p:spPr>
          <a:xfrm>
            <a:off x="7331559" y="1879757"/>
            <a:ext cx="23706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count 663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mean 1076.0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std 867.0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min 29.0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25% 599.0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50% 899.0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75% 1263.0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max 6645.0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9905E-DFF1-9723-2DED-1ACA3A6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010" y="4406943"/>
            <a:ext cx="3638550" cy="24955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D310F-BA53-B893-5CA7-FD2ECD444757}"/>
              </a:ext>
            </a:extLst>
          </p:cNvPr>
          <p:cNvSpPr txBox="1"/>
          <p:nvPr/>
        </p:nvSpPr>
        <p:spPr>
          <a:xfrm>
            <a:off x="7406484" y="4406943"/>
            <a:ext cx="24390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count 460.0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mean 1673.0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std 1470.0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min 73.0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25% 896.0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50% 1411.0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75% 2035.0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max 13100.0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6AC030-7C2A-4028-8162-E6C506DCDEE8}"/>
              </a:ext>
            </a:extLst>
          </p:cNvPr>
          <p:cNvSpPr txBox="1"/>
          <p:nvPr/>
        </p:nvSpPr>
        <p:spPr>
          <a:xfrm>
            <a:off x="9702191" y="1718413"/>
            <a:ext cx="19955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puede apreciar que los discursos de Alberto Fernández son más largos que los de Mauricio Macri y ha usado más palabras aún sin haber terminado su mandato en 460 discursos contra 663 del ex presidente.</a:t>
            </a:r>
          </a:p>
          <a:p>
            <a:r>
              <a:rPr lang="es-AR" dirty="0"/>
              <a:t>Podemos ver que los discursos en general son el doble de largos</a:t>
            </a:r>
            <a:endParaRPr lang="en-US" dirty="0"/>
          </a:p>
        </p:txBody>
      </p:sp>
      <p:pic>
        <p:nvPicPr>
          <p:cNvPr id="17" name="Picture 16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A602E099-2B9D-0B9B-7AA1-7BAB2DDCD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29" y="2284110"/>
            <a:ext cx="2671731" cy="1499617"/>
          </a:xfrm>
          <a:prstGeom prst="rect">
            <a:avLst/>
          </a:prstGeom>
        </p:spPr>
      </p:pic>
      <p:pic>
        <p:nvPicPr>
          <p:cNvPr id="19" name="Picture 18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8A2FA14A-D1FC-441B-CFD3-1B1CBDC24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46" y="4829314"/>
            <a:ext cx="2530414" cy="14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s-AR" dirty="0"/>
              <a:t>Preprocesamiento de los textos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6AC030-7C2A-4028-8162-E6C506DCDEE8}"/>
              </a:ext>
            </a:extLst>
          </p:cNvPr>
          <p:cNvSpPr txBox="1"/>
          <p:nvPr/>
        </p:nvSpPr>
        <p:spPr>
          <a:xfrm>
            <a:off x="1024128" y="1998636"/>
            <a:ext cx="83601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Para determinar los tópicos es necesario primero preprocesar los textos, es decir, se retirarán de los discursos aquellos palabras o caracteres que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Palabras que </a:t>
            </a:r>
            <a:r>
              <a:rPr lang="en-US" dirty="0" err="1"/>
              <a:t>sean</a:t>
            </a:r>
            <a:r>
              <a:rPr lang="en-US" dirty="0"/>
              <a:t> ‘</a:t>
            </a:r>
            <a:r>
              <a:rPr lang="en-US" dirty="0" err="1"/>
              <a:t>stopwords</a:t>
            </a:r>
            <a:r>
              <a:rPr lang="en-US" dirty="0"/>
              <a:t>’: </a:t>
            </a:r>
            <a:r>
              <a:rPr lang="en-US" dirty="0" err="1"/>
              <a:t>aquellas</a:t>
            </a:r>
            <a:r>
              <a:rPr lang="en-US" dirty="0"/>
              <a:t> palabras que se </a:t>
            </a:r>
            <a:r>
              <a:rPr lang="en-US" dirty="0" err="1"/>
              <a:t>repiten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veces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texto</a:t>
            </a:r>
            <a:r>
              <a:rPr lang="en-US" dirty="0"/>
              <a:t> y no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 </a:t>
            </a:r>
            <a:r>
              <a:rPr lang="en-US" dirty="0" err="1"/>
              <a:t>alguno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 ‘que’ ‘</a:t>
            </a:r>
            <a:r>
              <a:rPr lang="en-US" dirty="0" err="1"/>
              <a:t>en</a:t>
            </a:r>
            <a:r>
              <a:rPr lang="en-US" dirty="0"/>
              <a:t>’ ‘y’,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Carácteres</a:t>
            </a:r>
            <a:r>
              <a:rPr lang="en-US" dirty="0"/>
              <a:t> que </a:t>
            </a:r>
            <a:r>
              <a:rPr lang="en-US" dirty="0" err="1"/>
              <a:t>sean</a:t>
            </a:r>
            <a:r>
              <a:rPr lang="en-US" dirty="0"/>
              <a:t> </a:t>
            </a:r>
            <a:r>
              <a:rPr lang="en-US" dirty="0" err="1"/>
              <a:t>signos</a:t>
            </a:r>
            <a:r>
              <a:rPr lang="en-US" dirty="0"/>
              <a:t> de </a:t>
            </a:r>
            <a:r>
              <a:rPr lang="en-US" dirty="0" err="1"/>
              <a:t>puntuaci</a:t>
            </a:r>
            <a:r>
              <a:rPr lang="es-AR" dirty="0" err="1"/>
              <a:t>ón</a:t>
            </a:r>
            <a:r>
              <a:rPr lang="es-AR" dirty="0"/>
              <a:t> o números</a:t>
            </a:r>
          </a:p>
          <a:p>
            <a:endParaRPr lang="es-AR" dirty="0"/>
          </a:p>
          <a:p>
            <a:r>
              <a:rPr lang="es-AR" dirty="0"/>
              <a:t>Después se realizará un proceso que se llama lematización el cual lleva las palabras que restan a su raíz. Por ejemplo, la palabra </a:t>
            </a:r>
            <a:r>
              <a:rPr lang="en-US" dirty="0"/>
              <a:t>‘</a:t>
            </a:r>
            <a:r>
              <a:rPr lang="en-US" dirty="0" err="1"/>
              <a:t>corriendo</a:t>
            </a:r>
            <a:r>
              <a:rPr lang="en-US" dirty="0"/>
              <a:t>’ se </a:t>
            </a:r>
            <a:r>
              <a:rPr lang="en-US" dirty="0" err="1"/>
              <a:t>reemplaza</a:t>
            </a:r>
            <a:r>
              <a:rPr lang="es-AR" dirty="0" err="1"/>
              <a:t>rá</a:t>
            </a:r>
            <a:r>
              <a:rPr lang="es-AR" dirty="0"/>
              <a:t> por </a:t>
            </a:r>
            <a:r>
              <a:rPr lang="en-US" dirty="0"/>
              <a:t>‘</a:t>
            </a:r>
            <a:r>
              <a:rPr lang="en-US" dirty="0" err="1"/>
              <a:t>correr</a:t>
            </a:r>
            <a:r>
              <a:rPr lang="en-US" dirty="0"/>
              <a:t>’,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s-AR" dirty="0" err="1"/>
              <a:t>íz</a:t>
            </a:r>
            <a:r>
              <a:rPr lang="es-AR" dirty="0"/>
              <a:t>.</a:t>
            </a:r>
          </a:p>
          <a:p>
            <a:endParaRPr lang="es-AR" dirty="0"/>
          </a:p>
          <a:p>
            <a:r>
              <a:rPr lang="es-AR" dirty="0"/>
              <a:t>Existe otro proceso que se llama </a:t>
            </a:r>
            <a:r>
              <a:rPr lang="es-AR" dirty="0" err="1"/>
              <a:t>stemming</a:t>
            </a:r>
            <a:r>
              <a:rPr lang="es-AR" dirty="0"/>
              <a:t> pero es más radical a la hora de cambiar palabras.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135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398</TotalTime>
  <Words>1563</Words>
  <Application>Microsoft Office PowerPoint</Application>
  <PresentationFormat>Widescreen</PresentationFormat>
  <Paragraphs>278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Consolas</vt:lpstr>
      <vt:lpstr>Segoe WPC</vt:lpstr>
      <vt:lpstr>Times New Roman</vt:lpstr>
      <vt:lpstr>Tw Cen MT</vt:lpstr>
      <vt:lpstr>Tw Cen MT Condensed</vt:lpstr>
      <vt:lpstr>var(--notebook-cell-output-font-family)</vt:lpstr>
      <vt:lpstr>Wingdings 3</vt:lpstr>
      <vt:lpstr>Integral</vt:lpstr>
      <vt:lpstr>Presidential speeches</vt:lpstr>
      <vt:lpstr>¿Sobre qué hablan los presidentes cuando dan discursos?</vt:lpstr>
      <vt:lpstr>Latent Dirichlet allocation (LDA)</vt:lpstr>
      <vt:lpstr>Latent Dirichlet allocation (LDA)</vt:lpstr>
      <vt:lpstr>Latent Dirichlet allocation (LDA)</vt:lpstr>
      <vt:lpstr>Análisis exploratorio de datos</vt:lpstr>
      <vt:lpstr>Análisis exploratorio de datos</vt:lpstr>
      <vt:lpstr>Análisis exploratorio de datos</vt:lpstr>
      <vt:lpstr>Preprocesamiento de los textos</vt:lpstr>
      <vt:lpstr>Preprocesamiento de los textos</vt:lpstr>
      <vt:lpstr>Preprocesamiento de los textos</vt:lpstr>
      <vt:lpstr>Preprocesamiento de los textos</vt:lpstr>
      <vt:lpstr>Preprocesamiento de los textos</vt:lpstr>
      <vt:lpstr>Preprocesamiento de los textos</vt:lpstr>
      <vt:lpstr>Entrenamiento del modelo</vt:lpstr>
      <vt:lpstr>Resultados</vt:lpstr>
      <vt:lpstr>Resultados</vt:lpstr>
      <vt:lpstr>Resultados</vt:lpstr>
      <vt:lpstr>Resultados</vt:lpstr>
      <vt:lpstr>Resultados</vt:lpstr>
      <vt:lpstr>Resultados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Presidential speeches</dc:title>
  <dc:creator>Pablo Conte</dc:creator>
  <cp:lastModifiedBy>Pablo Conte</cp:lastModifiedBy>
  <cp:revision>6</cp:revision>
  <dcterms:created xsi:type="dcterms:W3CDTF">2022-09-23T15:58:09Z</dcterms:created>
  <dcterms:modified xsi:type="dcterms:W3CDTF">2022-09-23T22:50:30Z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